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embeddedFontLst>
    <p:embeddedFont>
      <p:font typeface="ARBFSU+Font Awesome 6 Free Solid" panose="020B0604020202020204"/>
      <p:regular r:id="rId11"/>
    </p:embeddedFont>
    <p:embeddedFont>
      <p:font typeface="DejaVu Sans" panose="020B060303080402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462" y="7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3017" y="12503"/>
            <a:ext cx="121919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8462" y="1162990"/>
            <a:ext cx="1680841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93"/>
              </a:lnSpc>
              <a:spcBef>
                <a:spcPts val="0"/>
              </a:spcBef>
              <a:spcAft>
                <a:spcPts val="0"/>
              </a:spcAft>
            </a:pPr>
            <a:r>
              <a:rPr sz="4050" b="1" spc="-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Bihar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8462" y="1677340"/>
            <a:ext cx="3712844" cy="11485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93"/>
              </a:lnSpc>
              <a:spcBef>
                <a:spcPts val="0"/>
              </a:spcBef>
              <a:spcAft>
                <a:spcPts val="0"/>
              </a:spcAft>
            </a:pPr>
            <a:r>
              <a:rPr sz="4050" b="1" spc="-12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</a:p>
          <a:p>
            <a:pPr marL="0" marR="0">
              <a:lnSpc>
                <a:spcPts val="4050"/>
              </a:lnSpc>
              <a:spcBef>
                <a:spcPts val="0"/>
              </a:spcBef>
              <a:spcAft>
                <a:spcPts val="0"/>
              </a:spcAft>
            </a:pPr>
            <a:r>
              <a:rPr sz="4050" b="1" spc="-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Servant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8462" y="2696515"/>
            <a:ext cx="3650836" cy="11485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93"/>
              </a:lnSpc>
              <a:spcBef>
                <a:spcPts val="0"/>
              </a:spcBef>
              <a:spcAft>
                <a:spcPts val="0"/>
              </a:spcAft>
            </a:pPr>
            <a:r>
              <a:rPr sz="4050" b="1" spc="-15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Amendment</a:t>
            </a:r>
          </a:p>
          <a:p>
            <a:pPr marL="0" marR="0">
              <a:lnSpc>
                <a:spcPts val="4050"/>
              </a:lnSpc>
              <a:spcBef>
                <a:spcPts val="0"/>
              </a:spcBef>
              <a:spcAft>
                <a:spcPts val="0"/>
              </a:spcAft>
            </a:pPr>
            <a:r>
              <a:rPr sz="4050" b="1" spc="-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Rules,</a:t>
            </a:r>
            <a:r>
              <a:rPr sz="405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50" b="1" spc="-12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8462" y="4027370"/>
            <a:ext cx="4988798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500" spc="18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Comprehensive</a:t>
            </a:r>
            <a:r>
              <a:rPr sz="2500" spc="10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Overview of</a:t>
            </a:r>
          </a:p>
          <a:p>
            <a:pPr marL="0" marR="0">
              <a:lnSpc>
                <a:spcPts val="2932"/>
              </a:lnSpc>
              <a:spcBef>
                <a:spcPts val="67"/>
              </a:spcBef>
              <a:spcAft>
                <a:spcPts val="0"/>
              </a:spcAft>
            </a:pPr>
            <a:r>
              <a:rPr sz="2500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2500" spc="12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sz="2500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11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Conduct</a:t>
            </a:r>
            <a:r>
              <a:rPr sz="2500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500" spc="11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8462" y="5324945"/>
            <a:ext cx="2248435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77" dirty="0" err="1">
                <a:solidFill>
                  <a:srgbClr val="6B72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Ballkrishna</a:t>
            </a:r>
            <a:r>
              <a:rPr lang="en-US" sz="2000" spc="-77" dirty="0">
                <a:solidFill>
                  <a:srgbClr val="6B72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Kumar </a:t>
            </a:r>
          </a:p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77" dirty="0">
                <a:solidFill>
                  <a:srgbClr val="6B72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 Professor </a:t>
            </a:r>
            <a:endParaRPr sz="2000" spc="-77" dirty="0">
              <a:solidFill>
                <a:srgbClr val="6B72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20996" y="0"/>
            <a:ext cx="12191999" cy="76173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3703" y="345701"/>
            <a:ext cx="11176945" cy="913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2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Bihar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7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Servants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Conduct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7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(Amendment)</a:t>
            </a:r>
          </a:p>
          <a:p>
            <a:pPr marL="4243238" marR="0">
              <a:lnSpc>
                <a:spcPts val="3375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Rules,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0999" y="1578953"/>
            <a:ext cx="5520480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000" b="1" spc="1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r>
              <a:rPr sz="2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</a:t>
            </a:r>
            <a:r>
              <a:rPr sz="2000" b="1" spc="18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Rationale for the </a:t>
            </a:r>
            <a:r>
              <a:rPr sz="2000" b="1" spc="1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  <a:p>
            <a:pPr marL="0" marR="0">
              <a:lnSpc>
                <a:spcPts val="2346"/>
              </a:lnSpc>
              <a:spcBef>
                <a:spcPts val="353"/>
              </a:spcBef>
              <a:spcAft>
                <a:spcPts val="0"/>
              </a:spcAft>
            </a:pPr>
            <a:r>
              <a:rPr sz="2000" b="1" spc="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Amendment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61273" y="1578953"/>
            <a:ext cx="4490789" cy="294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000" b="1" spc="1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Amendment's</a:t>
            </a:r>
            <a:r>
              <a:rPr sz="2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1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r>
              <a:rPr sz="2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Objectives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373093" y="2182047"/>
            <a:ext cx="4446398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Mandatory Prior Permission for Social Media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17530" y="2249805"/>
            <a:ext cx="376427" cy="2941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28A745"/>
                </a:solidFill>
                <a:latin typeface="ARBFSU+Font Awesome 6 Free Solid"/>
                <a:cs typeface="ARBFSU+Font Awesome 6 Free Solid"/>
              </a:rPr>
              <a:t>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9376" y="2439222"/>
            <a:ext cx="542210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Approved by the State Cabinet on </a:t>
            </a:r>
            <a:r>
              <a:rPr sz="1350" b="1" dirty="0">
                <a:solidFill>
                  <a:srgbClr val="003366"/>
                </a:solidFill>
                <a:latin typeface="DejaVu Sans"/>
                <a:cs typeface="DejaVu Sans"/>
              </a:rPr>
              <a:t>January 29, 2026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, under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373093" y="2439222"/>
            <a:ext cx="4191380" cy="7511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spc="-17" dirty="0">
                <a:solidFill>
                  <a:srgbClr val="374151"/>
                </a:solidFill>
                <a:latin typeface="DejaVu Sans"/>
                <a:cs typeface="DejaVu Sans"/>
              </a:rPr>
              <a:t>Requires</a:t>
            </a:r>
            <a:r>
              <a:rPr sz="1350" spc="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prior permission </a:t>
            </a:r>
            <a:r>
              <a:rPr sz="1350" spc="-12" dirty="0">
                <a:solidFill>
                  <a:srgbClr val="374151"/>
                </a:solidFill>
                <a:latin typeface="DejaVu Sans"/>
                <a:cs typeface="DejaVu Sans"/>
              </a:rPr>
              <a:t>from</a:t>
            </a: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 the competent</a:t>
            </a:r>
          </a:p>
          <a:p>
            <a:pPr marL="0" marR="0">
              <a:lnSpc>
                <a:spcPts val="1564"/>
              </a:lnSpc>
              <a:spcBef>
                <a:spcPts val="410"/>
              </a:spcBef>
              <a:spcAft>
                <a:spcPts val="0"/>
              </a:spcAft>
            </a:pP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authority to </a:t>
            </a:r>
            <a:r>
              <a:rPr sz="1350" spc="-10" dirty="0">
                <a:solidFill>
                  <a:srgbClr val="374151"/>
                </a:solidFill>
                <a:latin typeface="DejaVu Sans"/>
                <a:cs typeface="DejaVu Sans"/>
              </a:rPr>
              <a:t>create</a:t>
            </a: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 or operate any social media</a:t>
            </a:r>
          </a:p>
          <a:p>
            <a:pPr marL="0" marR="0">
              <a:lnSpc>
                <a:spcPts val="1564"/>
              </a:lnSpc>
              <a:spcBef>
                <a:spcPts val="410"/>
              </a:spcBef>
              <a:spcAft>
                <a:spcPts val="0"/>
              </a:spcAft>
            </a:pP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account.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80999" y="2696397"/>
            <a:ext cx="1604073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CM Nitish </a:t>
            </a:r>
            <a:r>
              <a:rPr sz="1350" spc="-43" dirty="0">
                <a:solidFill>
                  <a:srgbClr val="212529"/>
                </a:solidFill>
                <a:latin typeface="DejaVu Sans"/>
                <a:cs typeface="DejaVu Sans"/>
              </a:rPr>
              <a:t>Kumar.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8231" y="3077397"/>
            <a:ext cx="4877348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Core Issue:</a:t>
            </a:r>
            <a:r>
              <a:rPr sz="1350" b="1" spc="-4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spc="-10" dirty="0">
                <a:solidFill>
                  <a:srgbClr val="212529"/>
                </a:solidFill>
                <a:latin typeface="DejaVu Sans"/>
                <a:cs typeface="DejaVu Sans"/>
              </a:rPr>
              <a:t>Addresses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 the escalating misuse of digital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80999" y="3334572"/>
            <a:ext cx="3165000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platforms by government servants.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373093" y="3467922"/>
            <a:ext cx="2891313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Prohibition of Digital Misuse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903242" y="3526155"/>
            <a:ext cx="408431" cy="2941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28A745"/>
                </a:solidFill>
                <a:latin typeface="ARBFSU+Font Awesome 6 Free Solid"/>
                <a:cs typeface="ARBFSU+Font Awesome 6 Free Solid"/>
              </a:rPr>
              <a:t>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18231" y="3715572"/>
            <a:ext cx="5305335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Impacts Identiﬁed:</a:t>
            </a:r>
            <a:r>
              <a:rPr sz="1350" b="1" spc="-4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spc="-15" dirty="0">
                <a:solidFill>
                  <a:srgbClr val="212529"/>
                </a:solidFill>
                <a:latin typeface="DejaVu Sans"/>
                <a:cs typeface="DejaVu Sans"/>
              </a:rPr>
              <a:t>Led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 to reputational damage, </a:t>
            </a:r>
            <a:r>
              <a:rPr sz="1350" spc="-10" dirty="0">
                <a:solidFill>
                  <a:srgbClr val="212529"/>
                </a:solidFill>
                <a:latin typeface="DejaVu Sans"/>
                <a:cs typeface="DejaVu Sans"/>
              </a:rPr>
              <a:t>spread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 of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373093" y="3715572"/>
            <a:ext cx="4417154" cy="7511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Deﬁnes and prohibits "objectionable content" and</a:t>
            </a:r>
          </a:p>
          <a:p>
            <a:pPr marL="0" marR="0">
              <a:lnSpc>
                <a:spcPts val="1564"/>
              </a:lnSpc>
              <a:spcBef>
                <a:spcPts val="410"/>
              </a:spcBef>
              <a:spcAft>
                <a:spcPts val="0"/>
              </a:spcAft>
            </a:pP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activities that undermine government policies or</a:t>
            </a:r>
          </a:p>
          <a:p>
            <a:pPr marL="0" marR="0">
              <a:lnSpc>
                <a:spcPts val="1564"/>
              </a:lnSpc>
              <a:spcBef>
                <a:spcPts val="410"/>
              </a:spcBef>
              <a:spcAft>
                <a:spcPts val="0"/>
              </a:spcAft>
            </a:pP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public image.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80999" y="3972747"/>
            <a:ext cx="3842314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misinformation, and erosion of public trust.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18231" y="4363272"/>
            <a:ext cx="4593428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Strategic Goal:</a:t>
            </a:r>
            <a:r>
              <a:rPr sz="1350" b="1" spc="-4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Aims to establish clear boundaries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80999" y="4610922"/>
            <a:ext cx="4865967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between personal </a:t>
            </a:r>
            <a:r>
              <a:rPr sz="1350" spc="-10" dirty="0">
                <a:solidFill>
                  <a:srgbClr val="212529"/>
                </a:solidFill>
                <a:latin typeface="DejaVu Sans"/>
                <a:cs typeface="DejaVu Sans"/>
              </a:rPr>
              <a:t>expression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 and oﬃcial </a:t>
            </a:r>
            <a:r>
              <a:rPr sz="1350" spc="-18" dirty="0">
                <a:solidFill>
                  <a:srgbClr val="212529"/>
                </a:solidFill>
                <a:latin typeface="DejaVu Sans"/>
                <a:cs typeface="DejaVu Sans"/>
              </a:rPr>
              <a:t>responsibility.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7373093" y="4744272"/>
            <a:ext cx="4551530" cy="7511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Maintenance of Oﬃcial Decorum &amp; Neutrality</a:t>
            </a:r>
          </a:p>
          <a:p>
            <a:pPr marL="0" marR="0">
              <a:lnSpc>
                <a:spcPts val="1564"/>
              </a:lnSpc>
              <a:spcBef>
                <a:spcPts val="410"/>
              </a:spcBef>
              <a:spcAft>
                <a:spcPts val="0"/>
              </a:spcAft>
            </a:pP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Ensures all digital activities uphold oﬃcial decorum</a:t>
            </a:r>
          </a:p>
          <a:p>
            <a:pPr marL="0" marR="0">
              <a:lnSpc>
                <a:spcPts val="1564"/>
              </a:lnSpc>
              <a:spcBef>
                <a:spcPts val="410"/>
              </a:spcBef>
              <a:spcAft>
                <a:spcPts val="0"/>
              </a:spcAft>
            </a:pP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and neutrality, avoiding conﬂicts of interest.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869905" y="4802505"/>
            <a:ext cx="472440" cy="1322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28A745"/>
                </a:solidFill>
                <a:latin typeface="ARBFSU+Font Awesome 6 Free Solid"/>
                <a:cs typeface="ARBFSU+Font Awesome 6 Free Solid"/>
              </a:rPr>
              <a:t>⚖</a:t>
            </a:r>
          </a:p>
          <a:p>
            <a:pPr marL="33337" marR="0">
              <a:lnSpc>
                <a:spcPts val="2015"/>
              </a:lnSpc>
              <a:spcBef>
                <a:spcPts val="6083"/>
              </a:spcBef>
              <a:spcAft>
                <a:spcPts val="0"/>
              </a:spcAft>
            </a:pPr>
            <a:r>
              <a:rPr sz="2000" dirty="0">
                <a:solidFill>
                  <a:srgbClr val="28A745"/>
                </a:solidFill>
                <a:latin typeface="ARBFSU+Font Awesome 6 Free Solid"/>
                <a:cs typeface="ARBFSU+Font Awesome 6 Free Solid"/>
              </a:rPr>
              <a:t>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80999" y="5207979"/>
            <a:ext cx="3811206" cy="294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sz="2000" b="1" spc="2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1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Dates</a:t>
            </a:r>
            <a:r>
              <a:rPr sz="2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</a:t>
            </a:r>
            <a:r>
              <a:rPr sz="2000" b="1" spc="18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Applicability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18231" y="5725347"/>
            <a:ext cx="3277964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Approval Date:</a:t>
            </a:r>
            <a:r>
              <a:rPr sz="1350" b="1" spc="-38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b="1" dirty="0">
                <a:solidFill>
                  <a:srgbClr val="003366"/>
                </a:solidFill>
                <a:latin typeface="DejaVu Sans"/>
                <a:cs typeface="DejaVu Sans"/>
              </a:rPr>
              <a:t>January 29, 2026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7373093" y="5763447"/>
            <a:ext cx="3534140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Alignment with National Standards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7373093" y="6020622"/>
            <a:ext cx="4489572" cy="493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Harmonizes Bihar's conduct code with national</a:t>
            </a:r>
          </a:p>
          <a:p>
            <a:pPr marL="0" marR="0">
              <a:lnSpc>
                <a:spcPts val="1564"/>
              </a:lnSpc>
              <a:spcBef>
                <a:spcPts val="410"/>
              </a:spcBef>
              <a:spcAft>
                <a:spcPts val="0"/>
              </a:spcAft>
            </a:pPr>
            <a:r>
              <a:rPr sz="1350" dirty="0">
                <a:solidFill>
                  <a:srgbClr val="374151"/>
                </a:solidFill>
                <a:latin typeface="DejaVu Sans"/>
                <a:cs typeface="DejaVu Sans"/>
              </a:rPr>
              <a:t>standards for digital ethics among public servants.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18231" y="6106347"/>
            <a:ext cx="5128431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Eﬀective Date:</a:t>
            </a:r>
            <a:r>
              <a:rPr sz="1350" b="1" spc="-4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Immediate eﬀect upon notiﬁcation in the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380999" y="6363522"/>
            <a:ext cx="1377820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Bihar Gazette.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618231" y="6744521"/>
            <a:ext cx="5348119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Scope:</a:t>
            </a:r>
            <a:r>
              <a:rPr sz="1350" b="1" spc="-4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Binds all government servants, including temporary,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80999" y="7001696"/>
            <a:ext cx="3072308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contractual, or probationary roles.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52827" y="-64775"/>
            <a:ext cx="12191999" cy="73718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5258" y="357385"/>
            <a:ext cx="11533738" cy="913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2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-1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sz="3000" b="1" spc="33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4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Provisions: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Bihar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7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Servants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Conduct</a:t>
            </a:r>
          </a:p>
          <a:p>
            <a:pPr marL="2867768" marR="0">
              <a:lnSpc>
                <a:spcPts val="3375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17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(Amendment)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Rules,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4076" y="1915996"/>
            <a:ext cx="3511269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4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Mandatory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2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Permission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027067" y="1915996"/>
            <a:ext cx="3976539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4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Covered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4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2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5084" y="2469955"/>
            <a:ext cx="5179560" cy="1065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spc="-23" dirty="0">
                <a:solidFill>
                  <a:srgbClr val="212529"/>
                </a:solidFill>
                <a:latin typeface="DejaVu Sans"/>
                <a:cs typeface="DejaVu Sans"/>
              </a:rPr>
              <a:t>Rule</a:t>
            </a:r>
            <a:r>
              <a:rPr sz="1350" spc="17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3(1) </a:t>
            </a:r>
            <a:r>
              <a:rPr sz="1350" spc="-11" dirty="0">
                <a:solidFill>
                  <a:srgbClr val="212529"/>
                </a:solidFill>
                <a:latin typeface="DejaVu Sans"/>
                <a:cs typeface="DejaVu Sans"/>
              </a:rPr>
              <a:t>requires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 government servants to obtain </a:t>
            </a:r>
            <a:r>
              <a:rPr sz="1350" b="1" dirty="0">
                <a:solidFill>
                  <a:srgbClr val="28A745"/>
                </a:solidFill>
                <a:latin typeface="DejaVu Sans"/>
                <a:cs typeface="DejaVu Sans"/>
              </a:rPr>
              <a:t>prior</a:t>
            </a:r>
          </a:p>
          <a:p>
            <a:pPr marL="0" marR="0">
              <a:lnSpc>
                <a:spcPts val="1564"/>
              </a:lnSpc>
              <a:spcBef>
                <a:spcPts val="560"/>
              </a:spcBef>
              <a:spcAft>
                <a:spcPts val="0"/>
              </a:spcAft>
            </a:pPr>
            <a:r>
              <a:rPr sz="1350" b="1" dirty="0">
                <a:solidFill>
                  <a:srgbClr val="28A745"/>
                </a:solidFill>
                <a:latin typeface="DejaVu Sans"/>
                <a:cs typeface="DejaVu Sans"/>
              </a:rPr>
              <a:t>written permission</a:t>
            </a:r>
            <a:r>
              <a:rPr sz="1350" b="1" spc="-43" dirty="0">
                <a:solidFill>
                  <a:srgbClr val="28A745"/>
                </a:solidFill>
                <a:latin typeface="DejaVu Sans"/>
                <a:cs typeface="DejaVu Sans"/>
              </a:rPr>
              <a:t> </a:t>
            </a:r>
            <a:r>
              <a:rPr sz="1350" spc="-12" dirty="0">
                <a:solidFill>
                  <a:srgbClr val="212529"/>
                </a:solidFill>
                <a:latin typeface="DejaVu Sans"/>
                <a:cs typeface="DejaVu Sans"/>
              </a:rPr>
              <a:t>from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 the </a:t>
            </a:r>
            <a:r>
              <a:rPr sz="1350" b="1" dirty="0">
                <a:solidFill>
                  <a:srgbClr val="28A745"/>
                </a:solidFill>
                <a:latin typeface="DejaVu Sans"/>
                <a:cs typeface="DejaVu Sans"/>
              </a:rPr>
              <a:t>competent authority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spc="-10" dirty="0">
                <a:solidFill>
                  <a:srgbClr val="212529"/>
                </a:solidFill>
                <a:latin typeface="DejaVu Sans"/>
                <a:cs typeface="DejaVu Sans"/>
              </a:rPr>
              <a:t>before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 creating or operating social media accounts. </a:t>
            </a:r>
            <a:r>
              <a:rPr sz="1350" spc="-28" dirty="0">
                <a:solidFill>
                  <a:srgbClr val="212529"/>
                </a:solidFill>
                <a:latin typeface="DejaVu Sans"/>
                <a:cs typeface="DejaVu Sans"/>
              </a:rPr>
              <a:t>Failure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to do so is a violation.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18075" y="2469955"/>
            <a:ext cx="4650837" cy="7892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spc="-23" dirty="0">
                <a:solidFill>
                  <a:srgbClr val="212529"/>
                </a:solidFill>
                <a:latin typeface="DejaVu Sans"/>
                <a:cs typeface="DejaVu Sans"/>
              </a:rPr>
              <a:t>Rule</a:t>
            </a:r>
            <a:r>
              <a:rPr sz="1350" spc="17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3(2) covers any public digital medium including</a:t>
            </a:r>
          </a:p>
          <a:p>
            <a:pPr marL="0" marR="0">
              <a:lnSpc>
                <a:spcPts val="1564"/>
              </a:lnSpc>
              <a:spcBef>
                <a:spcPts val="560"/>
              </a:spcBef>
              <a:spcAft>
                <a:spcPts val="0"/>
              </a:spcAft>
            </a:pPr>
            <a:r>
              <a:rPr sz="1350" spc="-20" dirty="0">
                <a:solidFill>
                  <a:srgbClr val="212529"/>
                </a:solidFill>
                <a:latin typeface="DejaVu Sans"/>
                <a:cs typeface="DejaVu Sans"/>
              </a:rPr>
              <a:t>Facebook,</a:t>
            </a:r>
            <a:r>
              <a:rPr sz="1350" spc="15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WhatsApp (public groups), X, </a:t>
            </a:r>
            <a:r>
              <a:rPr sz="1350" spc="-10" dirty="0">
                <a:solidFill>
                  <a:srgbClr val="212529"/>
                </a:solidFill>
                <a:latin typeface="DejaVu Sans"/>
                <a:cs typeface="DejaVu Sans"/>
              </a:rPr>
              <a:t>LinkedIn,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Instagram, </a:t>
            </a:r>
            <a:r>
              <a:rPr sz="1350" spc="-51" dirty="0">
                <a:solidFill>
                  <a:srgbClr val="212529"/>
                </a:solidFill>
                <a:latin typeface="DejaVu Sans"/>
                <a:cs typeface="DejaVu Sans"/>
              </a:rPr>
              <a:t>YouTube,</a:t>
            </a:r>
            <a:r>
              <a:rPr sz="1350" spc="46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and </a:t>
            </a:r>
            <a:r>
              <a:rPr sz="1350" spc="-41" dirty="0">
                <a:solidFill>
                  <a:srgbClr val="212529"/>
                </a:solidFill>
                <a:latin typeface="DejaVu Sans"/>
                <a:cs typeface="DejaVu Sans"/>
              </a:rPr>
              <a:t>TikTok.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18075" y="3384355"/>
            <a:ext cx="5048436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12529"/>
                </a:solidFill>
                <a:latin typeface="DejaVu Sans"/>
                <a:cs typeface="DejaVu Sans"/>
              </a:rPr>
              <a:t>Exemption:</a:t>
            </a:r>
            <a:r>
              <a:rPr sz="1350" b="1" spc="-4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Private messaging is </a:t>
            </a:r>
            <a:r>
              <a:rPr sz="1350" spc="-18" dirty="0">
                <a:solidFill>
                  <a:srgbClr val="212529"/>
                </a:solidFill>
                <a:latin typeface="DejaVu Sans"/>
                <a:cs typeface="DejaVu Sans"/>
              </a:rPr>
              <a:t>exempt</a:t>
            </a:r>
            <a:r>
              <a:rPr sz="1350" spc="12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unless used to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518075" y="3660580"/>
            <a:ext cx="2898006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disseminate oﬃcial information.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84076" y="4754446"/>
            <a:ext cx="4628015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4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Deﬁning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'Misuse'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4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2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027067" y="4754446"/>
            <a:ext cx="4483896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2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4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</a:t>
            </a:r>
            <a:r>
              <a:rPr sz="17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Responsibility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75084" y="5299635"/>
            <a:ext cx="4821731" cy="1354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1" dirty="0">
                <a:solidFill>
                  <a:srgbClr val="212529"/>
                </a:solidFill>
                <a:latin typeface="DejaVu Sans"/>
                <a:cs typeface="DejaVu Sans"/>
              </a:rPr>
              <a:t>(a)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212529"/>
                </a:solidFill>
                <a:latin typeface="DejaVu Sans"/>
                <a:cs typeface="DejaVu Sans"/>
              </a:rPr>
              <a:t>Posting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DC3545"/>
                </a:solidFill>
                <a:latin typeface="DejaVu Sans"/>
                <a:cs typeface="DejaVu Sans"/>
              </a:rPr>
              <a:t>defamatory</a:t>
            </a:r>
            <a:r>
              <a:rPr sz="1200" b="1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DC3545"/>
                </a:solidFill>
                <a:latin typeface="DejaVu Sans"/>
                <a:cs typeface="DejaVu Sans"/>
              </a:rPr>
              <a:t>or</a:t>
            </a:r>
            <a:r>
              <a:rPr sz="1200" b="1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DC3545"/>
                </a:solidFill>
                <a:latin typeface="DejaVu Sans"/>
                <a:cs typeface="DejaVu Sans"/>
              </a:rPr>
              <a:t>inﬂammatory</a:t>
            </a:r>
            <a:r>
              <a:rPr sz="1200" b="1" spc="-43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212529"/>
                </a:solidFill>
                <a:latin typeface="DejaVu Sans"/>
                <a:cs typeface="DejaVu Sans"/>
              </a:rPr>
              <a:t>content.</a:t>
            </a:r>
          </a:p>
          <a:p>
            <a:pPr marL="0" marR="0">
              <a:lnSpc>
                <a:spcPts val="1368"/>
              </a:lnSpc>
              <a:spcBef>
                <a:spcPts val="831"/>
              </a:spcBef>
              <a:spcAft>
                <a:spcPts val="0"/>
              </a:spcAft>
            </a:pPr>
            <a:r>
              <a:rPr sz="1200" spc="-12" dirty="0">
                <a:solidFill>
                  <a:srgbClr val="212529"/>
                </a:solidFill>
                <a:latin typeface="DejaVu Sans"/>
                <a:cs typeface="DejaVu Sans"/>
              </a:rPr>
              <a:t>(b)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212529"/>
                </a:solidFill>
                <a:latin typeface="DejaVu Sans"/>
                <a:cs typeface="DejaVu Sans"/>
              </a:rPr>
              <a:t>Sharing</a:t>
            </a:r>
            <a:r>
              <a:rPr sz="1200" spc="-1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DC3545"/>
                </a:solidFill>
                <a:latin typeface="DejaVu Sans"/>
                <a:cs typeface="DejaVu Sans"/>
              </a:rPr>
              <a:t>unveriﬁed</a:t>
            </a:r>
            <a:r>
              <a:rPr sz="1200" b="1" spc="-10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DC3545"/>
                </a:solidFill>
                <a:latin typeface="DejaVu Sans"/>
                <a:cs typeface="DejaVu Sans"/>
              </a:rPr>
              <a:t>or</a:t>
            </a:r>
            <a:r>
              <a:rPr sz="1200" b="1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DC3545"/>
                </a:solidFill>
                <a:latin typeface="DejaVu Sans"/>
                <a:cs typeface="DejaVu Sans"/>
              </a:rPr>
              <a:t>classiﬁed</a:t>
            </a:r>
            <a:r>
              <a:rPr sz="1200" b="1" spc="-46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212529"/>
                </a:solidFill>
                <a:latin typeface="DejaVu Sans"/>
                <a:cs typeface="DejaVu Sans"/>
              </a:rPr>
              <a:t>information.</a:t>
            </a:r>
          </a:p>
          <a:p>
            <a:pPr marL="0" marR="0">
              <a:lnSpc>
                <a:spcPts val="1368"/>
              </a:lnSpc>
              <a:spcBef>
                <a:spcPts val="881"/>
              </a:spcBef>
              <a:spcAft>
                <a:spcPts val="0"/>
              </a:spcAft>
            </a:pPr>
            <a:r>
              <a:rPr sz="1200" spc="-11" dirty="0">
                <a:solidFill>
                  <a:srgbClr val="212529"/>
                </a:solidFill>
                <a:latin typeface="DejaVu Sans"/>
                <a:cs typeface="DejaVu Sans"/>
              </a:rPr>
              <a:t>(c)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DC3545"/>
                </a:solidFill>
                <a:latin typeface="DejaVu Sans"/>
                <a:cs typeface="DejaVu Sans"/>
              </a:rPr>
              <a:t>Endorsing</a:t>
            </a:r>
            <a:r>
              <a:rPr sz="1200" b="1" spc="-10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DC3545"/>
                </a:solidFill>
                <a:latin typeface="DejaVu Sans"/>
                <a:cs typeface="DejaVu Sans"/>
              </a:rPr>
              <a:t>political</a:t>
            </a:r>
            <a:r>
              <a:rPr sz="1200" b="1" spc="-40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212529"/>
                </a:solidFill>
                <a:latin typeface="DejaVu Sans"/>
                <a:cs typeface="DejaVu Sans"/>
              </a:rPr>
              <a:t>parties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212529"/>
                </a:solidFill>
                <a:latin typeface="DejaVu Sans"/>
                <a:cs typeface="DejaVu Sans"/>
              </a:rPr>
              <a:t>or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212529"/>
                </a:solidFill>
                <a:latin typeface="DejaVu Sans"/>
                <a:cs typeface="DejaVu Sans"/>
              </a:rPr>
              <a:t>religious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212529"/>
                </a:solidFill>
                <a:latin typeface="DejaVu Sans"/>
                <a:cs typeface="DejaVu Sans"/>
              </a:rPr>
              <a:t>agendas.</a:t>
            </a:r>
          </a:p>
          <a:p>
            <a:pPr marL="0" marR="0">
              <a:lnSpc>
                <a:spcPts val="1368"/>
              </a:lnSpc>
              <a:spcBef>
                <a:spcPts val="831"/>
              </a:spcBef>
              <a:spcAft>
                <a:spcPts val="0"/>
              </a:spcAft>
            </a:pPr>
            <a:r>
              <a:rPr sz="1200" spc="-12" dirty="0">
                <a:solidFill>
                  <a:srgbClr val="212529"/>
                </a:solidFill>
                <a:latin typeface="DejaVu Sans"/>
                <a:cs typeface="DejaVu Sans"/>
              </a:rPr>
              <a:t>(d)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212529"/>
                </a:solidFill>
                <a:latin typeface="DejaVu Sans"/>
                <a:cs typeface="DejaVu Sans"/>
              </a:rPr>
              <a:t>Using</a:t>
            </a:r>
            <a:r>
              <a:rPr sz="1200" spc="-1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212529"/>
                </a:solidFill>
                <a:latin typeface="DejaVu Sans"/>
                <a:cs typeface="DejaVu Sans"/>
              </a:rPr>
              <a:t>oﬃcial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212529"/>
                </a:solidFill>
                <a:latin typeface="DejaVu Sans"/>
                <a:cs typeface="DejaVu Sans"/>
              </a:rPr>
              <a:t>insignia </a:t>
            </a:r>
            <a:r>
              <a:rPr sz="1200" b="1" spc="-15" dirty="0">
                <a:solidFill>
                  <a:srgbClr val="DC3545"/>
                </a:solidFill>
                <a:latin typeface="DejaVu Sans"/>
                <a:cs typeface="DejaVu Sans"/>
              </a:rPr>
              <a:t>without</a:t>
            </a:r>
            <a:r>
              <a:rPr sz="1200" b="1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DC3545"/>
                </a:solidFill>
                <a:latin typeface="DejaVu Sans"/>
                <a:cs typeface="DejaVu Sans"/>
              </a:rPr>
              <a:t>authorization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.</a:t>
            </a:r>
          </a:p>
          <a:p>
            <a:pPr marL="0" marR="0">
              <a:lnSpc>
                <a:spcPts val="1368"/>
              </a:lnSpc>
              <a:spcBef>
                <a:spcPts val="881"/>
              </a:spcBef>
              <a:spcAft>
                <a:spcPts val="0"/>
              </a:spcAft>
            </a:pPr>
            <a:r>
              <a:rPr sz="1200" spc="-11" dirty="0">
                <a:solidFill>
                  <a:srgbClr val="212529"/>
                </a:solidFill>
                <a:latin typeface="DejaVu Sans"/>
                <a:cs typeface="DejaVu Sans"/>
              </a:rPr>
              <a:t>(e)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212529"/>
                </a:solidFill>
                <a:latin typeface="DejaVu Sans"/>
                <a:cs typeface="DejaVu Sans"/>
              </a:rPr>
              <a:t>Engaging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in</a:t>
            </a:r>
            <a:r>
              <a:rPr sz="1200" spc="-17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212529"/>
                </a:solidFill>
                <a:latin typeface="DejaVu Sans"/>
                <a:cs typeface="DejaVu Sans"/>
              </a:rPr>
              <a:t>debates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212529"/>
                </a:solidFill>
                <a:latin typeface="DejaVu Sans"/>
                <a:cs typeface="DejaVu Sans"/>
              </a:rPr>
              <a:t>that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DC3545"/>
                </a:solidFill>
                <a:latin typeface="DejaVu Sans"/>
                <a:cs typeface="DejaVu Sans"/>
              </a:rPr>
              <a:t>undermine</a:t>
            </a:r>
            <a:r>
              <a:rPr sz="1200" b="1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DC3545"/>
                </a:solidFill>
                <a:latin typeface="DejaVu Sans"/>
                <a:cs typeface="DejaVu Sans"/>
              </a:rPr>
              <a:t>public</a:t>
            </a:r>
            <a:r>
              <a:rPr sz="1200" b="1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DC3545"/>
                </a:solidFill>
                <a:latin typeface="DejaVu Sans"/>
                <a:cs typeface="DejaVu Sans"/>
              </a:rPr>
              <a:t>conﬁdence</a:t>
            </a:r>
            <a:r>
              <a:rPr sz="1200" dirty="0">
                <a:solidFill>
                  <a:srgbClr val="212529"/>
                </a:solidFill>
                <a:latin typeface="DejaVu Sans"/>
                <a:cs typeface="DejaVu Sans"/>
              </a:rPr>
              <a:t>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518075" y="5308405"/>
            <a:ext cx="5022567" cy="1065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spc="-23" dirty="0">
                <a:solidFill>
                  <a:srgbClr val="212529"/>
                </a:solidFill>
                <a:latin typeface="DejaVu Sans"/>
                <a:cs typeface="DejaVu Sans"/>
              </a:rPr>
              <a:t>Rule</a:t>
            </a:r>
            <a:r>
              <a:rPr sz="1350" spc="17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4(2) states servants must </a:t>
            </a:r>
            <a:r>
              <a:rPr sz="1350" b="1" dirty="0">
                <a:solidFill>
                  <a:srgbClr val="28A745"/>
                </a:solidFill>
                <a:latin typeface="DejaVu Sans"/>
                <a:cs typeface="DejaVu Sans"/>
              </a:rPr>
              <a:t>uphold the integrity of</a:t>
            </a:r>
          </a:p>
          <a:p>
            <a:pPr marL="0" marR="0">
              <a:lnSpc>
                <a:spcPts val="1564"/>
              </a:lnSpc>
              <a:spcBef>
                <a:spcPts val="560"/>
              </a:spcBef>
              <a:spcAft>
                <a:spcPts val="0"/>
              </a:spcAft>
            </a:pPr>
            <a:r>
              <a:rPr sz="1350" b="1" dirty="0">
                <a:solidFill>
                  <a:srgbClr val="28A745"/>
                </a:solidFill>
                <a:latin typeface="DejaVu Sans"/>
                <a:cs typeface="DejaVu Sans"/>
              </a:rPr>
              <a:t>public service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. Digital platforms </a:t>
            </a:r>
            <a:r>
              <a:rPr sz="1350" spc="-18" dirty="0">
                <a:solidFill>
                  <a:srgbClr val="212529"/>
                </a:solidFill>
                <a:latin typeface="DejaVu Sans"/>
                <a:cs typeface="DejaVu Sans"/>
              </a:rPr>
              <a:t>are</a:t>
            </a:r>
            <a:r>
              <a:rPr sz="1350" spc="11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public spaces, and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online conduct must </a:t>
            </a:r>
            <a:r>
              <a:rPr sz="1350" spc="-10" dirty="0">
                <a:solidFill>
                  <a:srgbClr val="212529"/>
                </a:solidFill>
                <a:latin typeface="DejaVu Sans"/>
                <a:cs typeface="DejaVu Sans"/>
              </a:rPr>
              <a:t>reﬂect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350" b="1" spc="-14" dirty="0">
                <a:solidFill>
                  <a:srgbClr val="28A745"/>
                </a:solidFill>
                <a:latin typeface="DejaVu Sans"/>
                <a:cs typeface="DejaVu Sans"/>
              </a:rPr>
              <a:t>neutrality,</a:t>
            </a:r>
            <a:r>
              <a:rPr sz="1350" b="1" dirty="0">
                <a:solidFill>
                  <a:srgbClr val="28A745"/>
                </a:solidFill>
                <a:latin typeface="DejaVu Sans"/>
                <a:cs typeface="DejaVu Sans"/>
              </a:rPr>
              <a:t> </a:t>
            </a:r>
            <a:r>
              <a:rPr sz="1350" b="1" spc="-10" dirty="0">
                <a:solidFill>
                  <a:srgbClr val="28A745"/>
                </a:solidFill>
                <a:latin typeface="DejaVu Sans"/>
                <a:cs typeface="DejaVu Sans"/>
              </a:rPr>
              <a:t>accountability,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b="1" dirty="0">
                <a:solidFill>
                  <a:srgbClr val="28A745"/>
                </a:solidFill>
                <a:latin typeface="DejaVu Sans"/>
                <a:cs typeface="DejaVu Sans"/>
              </a:rPr>
              <a:t>and professionalism</a:t>
            </a:r>
            <a:r>
              <a:rPr sz="1350" dirty="0">
                <a:solidFill>
                  <a:srgbClr val="212529"/>
                </a:solidFill>
                <a:latin typeface="DejaVu Sans"/>
                <a:cs typeface="DejaVu San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94461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7633" y="517151"/>
            <a:ext cx="10688914" cy="913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2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15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Rules</a:t>
            </a:r>
            <a:r>
              <a:rPr sz="3000" b="1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2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3000" b="1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4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sz="3000" b="1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sz="3000" b="1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Usage</a:t>
            </a:r>
            <a:r>
              <a:rPr sz="3000" b="1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4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(Bihar</a:t>
            </a:r>
            <a:r>
              <a:rPr sz="3000" b="1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7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</a:p>
          <a:p>
            <a:pPr marL="4220021" marR="0">
              <a:lnSpc>
                <a:spcPts val="3375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15" dirty="0">
                <a:solidFill>
                  <a:srgbClr val="343A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Servants)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5976" y="2047187"/>
            <a:ext cx="4071815" cy="5912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2" dirty="0">
                <a:solidFill>
                  <a:srgbClr val="343A40"/>
                </a:solidFill>
                <a:latin typeface="DejaVu Sans"/>
                <a:cs typeface="DejaVu Sans"/>
              </a:rPr>
              <a:t>Standards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1" dirty="0">
                <a:solidFill>
                  <a:srgbClr val="343A40"/>
                </a:solidFill>
                <a:latin typeface="DejaVu Sans"/>
                <a:cs typeface="DejaVu Sans"/>
              </a:rPr>
              <a:t>for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343A40"/>
                </a:solidFill>
                <a:latin typeface="DejaVu Sans"/>
                <a:cs typeface="DejaVu Sans"/>
              </a:rPr>
              <a:t>Usage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1" dirty="0">
                <a:solidFill>
                  <a:srgbClr val="343A40"/>
                </a:solidFill>
                <a:latin typeface="DejaVu Sans"/>
                <a:cs typeface="DejaVu Sans"/>
              </a:rPr>
              <a:t>(Rule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2" dirty="0">
                <a:solidFill>
                  <a:srgbClr val="343A40"/>
                </a:solidFill>
                <a:latin typeface="DejaVu Sans"/>
                <a:cs typeface="DejaVu Sans"/>
              </a:rPr>
              <a:t>5(1)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–</a:t>
            </a:r>
          </a:p>
          <a:p>
            <a:pPr marL="0" marR="0">
              <a:lnSpc>
                <a:spcPts val="1955"/>
              </a:lnSpc>
              <a:spcBef>
                <a:spcPts val="444"/>
              </a:spcBef>
              <a:spcAft>
                <a:spcPts val="0"/>
              </a:spcAft>
            </a:pPr>
            <a:r>
              <a:rPr sz="1700" b="1" spc="-14" dirty="0">
                <a:solidFill>
                  <a:srgbClr val="343A40"/>
                </a:solidFill>
                <a:latin typeface="DejaVu Sans"/>
                <a:cs typeface="DejaVu Sans"/>
              </a:rPr>
              <a:t>Updated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343A40"/>
                </a:solidFill>
                <a:latin typeface="DejaVu Sans"/>
                <a:cs typeface="DejaVu Sans"/>
              </a:rPr>
              <a:t>2026)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88967" y="2047187"/>
            <a:ext cx="4345499" cy="5912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1" dirty="0">
                <a:solidFill>
                  <a:srgbClr val="343A40"/>
                </a:solidFill>
                <a:latin typeface="DejaVu Sans"/>
                <a:cs typeface="DejaVu Sans"/>
              </a:rPr>
              <a:t>Maintaining</a:t>
            </a:r>
            <a:r>
              <a:rPr sz="1700" b="1" spc="-10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5" dirty="0">
                <a:solidFill>
                  <a:srgbClr val="343A40"/>
                </a:solidFill>
                <a:latin typeface="DejaVu Sans"/>
                <a:cs typeface="DejaVu Sans"/>
              </a:rPr>
              <a:t>Oﬃcial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343A40"/>
                </a:solidFill>
                <a:latin typeface="DejaVu Sans"/>
                <a:cs typeface="DejaVu Sans"/>
              </a:rPr>
              <a:t>Decorum</a:t>
            </a:r>
            <a:r>
              <a:rPr sz="1700" b="1" spc="-15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1" dirty="0">
                <a:solidFill>
                  <a:srgbClr val="343A40"/>
                </a:solidFill>
                <a:latin typeface="DejaVu Sans"/>
                <a:cs typeface="DejaVu Sans"/>
              </a:rPr>
              <a:t>(Rule</a:t>
            </a:r>
          </a:p>
          <a:p>
            <a:pPr marL="0" marR="0">
              <a:lnSpc>
                <a:spcPts val="1955"/>
              </a:lnSpc>
              <a:spcBef>
                <a:spcPts val="444"/>
              </a:spcBef>
              <a:spcAft>
                <a:spcPts val="0"/>
              </a:spcAft>
            </a:pPr>
            <a:r>
              <a:rPr sz="1700" b="1" spc="-12" dirty="0">
                <a:solidFill>
                  <a:srgbClr val="343A40"/>
                </a:solidFill>
                <a:latin typeface="DejaVu Sans"/>
                <a:cs typeface="DejaVu Sans"/>
              </a:rPr>
              <a:t>5(3)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–</a:t>
            </a:r>
            <a:r>
              <a:rPr sz="1700" b="1" spc="-18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1" dirty="0">
                <a:solidFill>
                  <a:srgbClr val="343A40"/>
                </a:solidFill>
                <a:latin typeface="DejaVu Sans"/>
                <a:cs typeface="DejaVu Sans"/>
              </a:rPr>
              <a:t>Reinforced</a:t>
            </a:r>
            <a:r>
              <a:rPr sz="1700" b="1" spc="-10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343A40"/>
                </a:solidFill>
                <a:latin typeface="DejaVu Sans"/>
                <a:cs typeface="DejaVu Sans"/>
              </a:rPr>
              <a:t>2026)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0254" y="2811451"/>
            <a:ext cx="4866620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All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proﬁles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8" dirty="0">
                <a:solidFill>
                  <a:srgbClr val="003366"/>
                </a:solidFill>
                <a:latin typeface="DejaVu Sans"/>
                <a:cs typeface="DejaVu Sans"/>
              </a:rPr>
              <a:t>must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003366"/>
                </a:solidFill>
                <a:latin typeface="DejaVu Sans"/>
                <a:cs typeface="DejaVu Sans"/>
              </a:rPr>
              <a:t>clearly</a:t>
            </a:r>
            <a:r>
              <a:rPr sz="1200" b="1" spc="-1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003366"/>
                </a:solidFill>
                <a:latin typeface="DejaVu Sans"/>
                <a:cs typeface="DejaVu Sans"/>
              </a:rPr>
              <a:t>state</a:t>
            </a:r>
            <a:r>
              <a:rPr sz="1200" b="1" spc="-46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'This 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is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a</a:t>
            </a:r>
            <a:r>
              <a:rPr sz="1200" spc="-23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personal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account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and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93246" y="2811451"/>
            <a:ext cx="5000118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25" dirty="0">
                <a:solidFill>
                  <a:srgbClr val="003366"/>
                </a:solidFill>
                <a:latin typeface="DejaVu Sans"/>
                <a:cs typeface="DejaVu Sans"/>
              </a:rPr>
              <a:t>Avoid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003366"/>
                </a:solidFill>
                <a:latin typeface="DejaVu Sans"/>
                <a:cs typeface="DejaVu Sans"/>
              </a:rPr>
              <a:t>any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003366"/>
                </a:solidFill>
                <a:latin typeface="DejaVu Sans"/>
                <a:cs typeface="DejaVu Sans"/>
              </a:rPr>
              <a:t>association</a:t>
            </a:r>
            <a:r>
              <a:rPr sz="1200" b="1" spc="-46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with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content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that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could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be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perceived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0254" y="3021001"/>
            <a:ext cx="4493255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does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not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20" dirty="0">
                <a:solidFill>
                  <a:srgbClr val="374151"/>
                </a:solidFill>
                <a:latin typeface="DejaVu Sans"/>
                <a:cs typeface="DejaVu Sans"/>
              </a:rPr>
              <a:t>represent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views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Government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30" dirty="0">
                <a:solidFill>
                  <a:srgbClr val="374151"/>
                </a:solidFill>
                <a:latin typeface="DejaVu Sans"/>
                <a:cs typeface="DejaVu Sans"/>
              </a:rPr>
              <a:t>Bihar.'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93246" y="3021001"/>
            <a:ext cx="2223972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reﬂecting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an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oﬃcial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stance.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50254" y="3363901"/>
            <a:ext cx="4507582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Oﬃcial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titles,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insignia,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uniforms,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property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8" dirty="0">
                <a:solidFill>
                  <a:srgbClr val="003366"/>
                </a:solidFill>
                <a:latin typeface="DejaVu Sans"/>
                <a:cs typeface="DejaVu Sans"/>
              </a:rPr>
              <a:t>must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003366"/>
                </a:solidFill>
                <a:latin typeface="DejaVu Sans"/>
                <a:cs typeface="DejaVu Sans"/>
              </a:rPr>
              <a:t>not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8" dirty="0">
                <a:solidFill>
                  <a:srgbClr val="003366"/>
                </a:solidFill>
                <a:latin typeface="DejaVu Sans"/>
                <a:cs typeface="DejaVu Sans"/>
              </a:rPr>
              <a:t>be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693246" y="3363901"/>
            <a:ext cx="3912617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Includes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liking/sharing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posts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that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003366"/>
                </a:solidFill>
                <a:latin typeface="DejaVu Sans"/>
                <a:cs typeface="DejaVu Sans"/>
              </a:rPr>
              <a:t>undermine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the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50254" y="3573451"/>
            <a:ext cx="2354176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featured</a:t>
            </a:r>
            <a:r>
              <a:rPr sz="1200" b="1" spc="-46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in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 proﬁles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posts.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693246" y="3573451"/>
            <a:ext cx="1924197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government's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003366"/>
                </a:solidFill>
                <a:latin typeface="DejaVu Sans"/>
                <a:cs typeface="DejaVu Sans"/>
              </a:rPr>
              <a:t>image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50254" y="3916351"/>
            <a:ext cx="4513749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23" dirty="0">
                <a:solidFill>
                  <a:srgbClr val="374151"/>
                </a:solidFill>
                <a:latin typeface="DejaVu Sans"/>
                <a:cs typeface="DejaVu Sans"/>
              </a:rPr>
              <a:t>Posts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must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not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contain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language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that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is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obscene,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abusive,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693246" y="3916351"/>
            <a:ext cx="4848792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This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rule </a:t>
            </a:r>
            <a:r>
              <a:rPr sz="1200" b="1" spc="-14" dirty="0">
                <a:solidFill>
                  <a:srgbClr val="003366"/>
                </a:solidFill>
                <a:latin typeface="DejaVu Sans"/>
                <a:cs typeface="DejaVu Sans"/>
              </a:rPr>
              <a:t>applies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24/7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,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regardless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work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hours,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emphasizing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50254" y="4135426"/>
            <a:ext cx="3837977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discriminatory,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003366"/>
                </a:solidFill>
                <a:latin typeface="DejaVu Sans"/>
                <a:cs typeface="DejaVu Sans"/>
              </a:rPr>
              <a:t>objectionable,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003366"/>
                </a:solidFill>
                <a:latin typeface="DejaVu Sans"/>
                <a:cs typeface="DejaVu Sans"/>
              </a:rPr>
              <a:t>or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provocative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693246" y="4135426"/>
            <a:ext cx="1735770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continuous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vigilance.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50254" y="4478326"/>
            <a:ext cx="4878115" cy="4215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1" dirty="0">
                <a:solidFill>
                  <a:srgbClr val="003366"/>
                </a:solidFill>
                <a:latin typeface="DejaVu Sans"/>
                <a:cs typeface="DejaVu Sans"/>
              </a:rPr>
              <a:t>Strictly </a:t>
            </a:r>
            <a:r>
              <a:rPr sz="1200" b="1" spc="-14" dirty="0">
                <a:solidFill>
                  <a:srgbClr val="003366"/>
                </a:solidFill>
                <a:latin typeface="DejaVu Sans"/>
                <a:cs typeface="DejaVu Sans"/>
              </a:rPr>
              <a:t>prohibited</a:t>
            </a:r>
            <a:r>
              <a:rPr sz="1200" b="1" spc="-46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spc="-20" dirty="0">
                <a:solidFill>
                  <a:srgbClr val="374151"/>
                </a:solidFill>
                <a:latin typeface="DejaVu Sans"/>
                <a:cs typeface="DejaVu Sans"/>
              </a:rPr>
              <a:t>from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uploading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conﬁdential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documents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</a:p>
          <a:p>
            <a:pPr marL="0" marR="0">
              <a:lnSpc>
                <a:spcPts val="1368"/>
              </a:lnSpc>
              <a:spcBef>
                <a:spcPts val="231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any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sensitive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information.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45976" y="5838137"/>
            <a:ext cx="3892284" cy="5912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1" dirty="0">
                <a:solidFill>
                  <a:srgbClr val="343A40"/>
                </a:solidFill>
                <a:latin typeface="DejaVu Sans"/>
                <a:cs typeface="DejaVu Sans"/>
              </a:rPr>
              <a:t>Prohibited</a:t>
            </a:r>
            <a:r>
              <a:rPr sz="1700" b="1" spc="-10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343A40"/>
                </a:solidFill>
                <a:latin typeface="DejaVu Sans"/>
                <a:cs typeface="DejaVu Sans"/>
              </a:rPr>
              <a:t>Content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1" dirty="0">
                <a:solidFill>
                  <a:srgbClr val="343A40"/>
                </a:solidFill>
                <a:latin typeface="DejaVu Sans"/>
                <a:cs typeface="DejaVu Sans"/>
              </a:rPr>
              <a:t>(Rule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2" dirty="0">
                <a:solidFill>
                  <a:srgbClr val="343A40"/>
                </a:solidFill>
                <a:latin typeface="DejaVu Sans"/>
                <a:cs typeface="DejaVu Sans"/>
              </a:rPr>
              <a:t>5(2)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–</a:t>
            </a:r>
          </a:p>
          <a:p>
            <a:pPr marL="0" marR="0">
              <a:lnSpc>
                <a:spcPts val="1955"/>
              </a:lnSpc>
              <a:spcBef>
                <a:spcPts val="444"/>
              </a:spcBef>
              <a:spcAft>
                <a:spcPts val="0"/>
              </a:spcAft>
            </a:pPr>
            <a:r>
              <a:rPr sz="1700" b="1" spc="-14" dirty="0">
                <a:solidFill>
                  <a:srgbClr val="343A40"/>
                </a:solidFill>
                <a:latin typeface="DejaVu Sans"/>
                <a:cs typeface="DejaVu Sans"/>
              </a:rPr>
              <a:t>Updated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343A40"/>
                </a:solidFill>
                <a:latin typeface="DejaVu Sans"/>
                <a:cs typeface="DejaVu Sans"/>
              </a:rPr>
              <a:t>2026)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988967" y="5838137"/>
            <a:ext cx="4636545" cy="5912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4" dirty="0">
                <a:solidFill>
                  <a:srgbClr val="343A40"/>
                </a:solidFill>
                <a:latin typeface="DejaVu Sans"/>
                <a:cs typeface="DejaVu Sans"/>
              </a:rPr>
              <a:t>Personal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2" dirty="0">
                <a:solidFill>
                  <a:srgbClr val="343A40"/>
                </a:solidFill>
                <a:latin typeface="DejaVu Sans"/>
                <a:cs typeface="DejaVu Sans"/>
              </a:rPr>
              <a:t>vs.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1" dirty="0">
                <a:solidFill>
                  <a:srgbClr val="343A40"/>
                </a:solidFill>
                <a:latin typeface="DejaVu Sans"/>
                <a:cs typeface="DejaVu Sans"/>
              </a:rPr>
              <a:t>Professional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1" dirty="0">
                <a:solidFill>
                  <a:srgbClr val="343A40"/>
                </a:solidFill>
                <a:latin typeface="DejaVu Sans"/>
                <a:cs typeface="DejaVu Sans"/>
              </a:rPr>
              <a:t>(Rule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2" dirty="0">
                <a:solidFill>
                  <a:srgbClr val="343A40"/>
                </a:solidFill>
                <a:latin typeface="DejaVu Sans"/>
                <a:cs typeface="DejaVu Sans"/>
              </a:rPr>
              <a:t>5(4)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–</a:t>
            </a:r>
          </a:p>
          <a:p>
            <a:pPr marL="0" marR="0">
              <a:lnSpc>
                <a:spcPts val="1955"/>
              </a:lnSpc>
              <a:spcBef>
                <a:spcPts val="444"/>
              </a:spcBef>
              <a:spcAft>
                <a:spcPts val="0"/>
              </a:spcAft>
            </a:pPr>
            <a:r>
              <a:rPr sz="1700" b="1" spc="-30" dirty="0">
                <a:solidFill>
                  <a:srgbClr val="343A40"/>
                </a:solidFill>
                <a:latin typeface="DejaVu Sans"/>
                <a:cs typeface="DejaVu Sans"/>
              </a:rPr>
              <a:t>Key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343A40"/>
                </a:solidFill>
                <a:latin typeface="DejaVu Sans"/>
                <a:cs typeface="DejaVu Sans"/>
              </a:rPr>
              <a:t>2026</a:t>
            </a:r>
            <a:r>
              <a:rPr sz="1700" b="1" dirty="0">
                <a:solidFill>
                  <a:srgbClr val="343A40"/>
                </a:solidFill>
                <a:latin typeface="DejaVu Sans"/>
                <a:cs typeface="DejaVu Sans"/>
              </a:rPr>
              <a:t> </a:t>
            </a:r>
            <a:r>
              <a:rPr sz="1700" b="1" spc="-15" dirty="0">
                <a:solidFill>
                  <a:srgbClr val="343A40"/>
                </a:solidFill>
                <a:latin typeface="DejaVu Sans"/>
                <a:cs typeface="DejaVu Sans"/>
              </a:rPr>
              <a:t>Amendment)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50254" y="6602401"/>
            <a:ext cx="4330886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No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posting/sharing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content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that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1" dirty="0">
                <a:solidFill>
                  <a:srgbClr val="003366"/>
                </a:solidFill>
                <a:latin typeface="DejaVu Sans"/>
                <a:cs typeface="DejaVu Sans"/>
              </a:rPr>
              <a:t>criticizes</a:t>
            </a:r>
            <a:r>
              <a:rPr sz="1200" b="1" spc="-10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003366"/>
                </a:solidFill>
                <a:latin typeface="DejaVu Sans"/>
                <a:cs typeface="DejaVu Sans"/>
              </a:rPr>
              <a:t>or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003366"/>
                </a:solidFill>
                <a:latin typeface="DejaVu Sans"/>
                <a:cs typeface="DejaVu Sans"/>
              </a:rPr>
              <a:t>ridicules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693246" y="6602401"/>
            <a:ext cx="4773369" cy="640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38" dirty="0">
                <a:solidFill>
                  <a:srgbClr val="DC2626"/>
                </a:solidFill>
                <a:latin typeface="DejaVu Sans"/>
                <a:cs typeface="DejaVu Sans"/>
              </a:rPr>
              <a:t>MANDATORY</a:t>
            </a:r>
            <a:r>
              <a:rPr sz="1200" b="1" spc="12" dirty="0">
                <a:solidFill>
                  <a:srgbClr val="DC2626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DC2626"/>
                </a:solidFill>
                <a:latin typeface="DejaVu Sans"/>
                <a:cs typeface="DejaVu Sans"/>
              </a:rPr>
              <a:t>PRIOR</a:t>
            </a:r>
            <a:r>
              <a:rPr sz="1200" b="1" spc="-10" dirty="0">
                <a:solidFill>
                  <a:srgbClr val="DC2626"/>
                </a:solidFill>
                <a:latin typeface="DejaVu Sans"/>
                <a:cs typeface="DejaVu Sans"/>
              </a:rPr>
              <a:t> </a:t>
            </a:r>
            <a:r>
              <a:rPr sz="1200" b="1" spc="-23" dirty="0">
                <a:solidFill>
                  <a:srgbClr val="DC2626"/>
                </a:solidFill>
                <a:latin typeface="DejaVu Sans"/>
                <a:cs typeface="DejaVu Sans"/>
              </a:rPr>
              <a:t>PERMISSION:</a:t>
            </a:r>
            <a:r>
              <a:rPr sz="1200" b="1" spc="-30" dirty="0">
                <a:solidFill>
                  <a:srgbClr val="DC2626"/>
                </a:solidFill>
                <a:latin typeface="DejaVu Sans"/>
                <a:cs typeface="DejaVu Sans"/>
              </a:rPr>
              <a:t> 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Prior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written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permission</a:t>
            </a:r>
          </a:p>
          <a:p>
            <a:pPr marL="0" marR="0">
              <a:lnSpc>
                <a:spcPts val="1368"/>
              </a:lnSpc>
              <a:spcBef>
                <a:spcPts val="306"/>
              </a:spcBef>
              <a:spcAft>
                <a:spcPts val="0"/>
              </a:spcAft>
            </a:pPr>
            <a:r>
              <a:rPr sz="1200" spc="-20" dirty="0">
                <a:solidFill>
                  <a:srgbClr val="374151"/>
                </a:solidFill>
                <a:latin typeface="DejaVu Sans"/>
                <a:cs typeface="DejaVu Sans"/>
              </a:rPr>
              <a:t>from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competent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authority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is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20" dirty="0">
                <a:solidFill>
                  <a:srgbClr val="374151"/>
                </a:solidFill>
                <a:latin typeface="DejaVu Sans"/>
                <a:cs typeface="DejaVu Sans"/>
              </a:rPr>
              <a:t>required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before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creating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any</a:t>
            </a:r>
          </a:p>
          <a:p>
            <a:pPr marL="0" marR="0">
              <a:lnSpc>
                <a:spcPts val="1368"/>
              </a:lnSpc>
              <a:spcBef>
                <a:spcPts val="231"/>
              </a:spcBef>
              <a:spcAft>
                <a:spcPts val="0"/>
              </a:spcAft>
            </a:pP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social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media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account.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50254" y="6821476"/>
            <a:ext cx="2765749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government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policies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colleagues.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850254" y="7154851"/>
            <a:ext cx="4456496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No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disseminating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conﬁdential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003366"/>
                </a:solidFill>
                <a:latin typeface="DejaVu Sans"/>
                <a:cs typeface="DejaVu Sans"/>
              </a:rPr>
              <a:t>or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003366"/>
                </a:solidFill>
                <a:latin typeface="DejaVu Sans"/>
                <a:cs typeface="DejaVu Sans"/>
              </a:rPr>
              <a:t>sensitive</a:t>
            </a:r>
            <a:r>
              <a:rPr sz="1200" b="1" spc="-46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documents,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850254" y="7373926"/>
            <a:ext cx="1929797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reports,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applications.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693246" y="7373926"/>
            <a:ext cx="4367535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Online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persona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8" dirty="0">
                <a:solidFill>
                  <a:srgbClr val="003366"/>
                </a:solidFill>
                <a:latin typeface="DejaVu Sans"/>
                <a:cs typeface="DejaVu Sans"/>
              </a:rPr>
              <a:t>must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003366"/>
                </a:solidFill>
                <a:latin typeface="DejaVu Sans"/>
                <a:cs typeface="DejaVu Sans"/>
              </a:rPr>
              <a:t>not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conﬂict</a:t>
            </a:r>
            <a:r>
              <a:rPr sz="1200" b="1" spc="-40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with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oﬃcial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duties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693246" y="7583476"/>
            <a:ext cx="2257645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undermine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government.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850254" y="7716826"/>
            <a:ext cx="4135862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No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soliciting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donations,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003366"/>
                </a:solidFill>
                <a:latin typeface="DejaVu Sans"/>
                <a:cs typeface="DejaVu Sans"/>
              </a:rPr>
              <a:t>favors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,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 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political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support.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693246" y="7926376"/>
            <a:ext cx="4587433" cy="640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2" dirty="0">
                <a:solidFill>
                  <a:srgbClr val="003366"/>
                </a:solidFill>
                <a:latin typeface="DejaVu Sans"/>
                <a:cs typeface="DejaVu Sans"/>
              </a:rPr>
              <a:t>Explicit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separation</a:t>
            </a:r>
            <a:r>
              <a:rPr sz="1200" b="1" spc="-10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is</a:t>
            </a: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003366"/>
                </a:solidFill>
                <a:latin typeface="DejaVu Sans"/>
                <a:cs typeface="DejaVu Sans"/>
              </a:rPr>
              <a:t>crucial:</a:t>
            </a:r>
            <a:r>
              <a:rPr sz="1200" b="1" spc="-40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No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government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emails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for</a:t>
            </a:r>
          </a:p>
          <a:p>
            <a:pPr marL="0" marR="0">
              <a:lnSpc>
                <a:spcPts val="1368"/>
              </a:lnSpc>
              <a:spcBef>
                <a:spcPts val="231"/>
              </a:spcBef>
              <a:spcAft>
                <a:spcPts val="0"/>
              </a:spcAft>
            </a:pP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personal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accounts;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no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oﬃcial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communication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on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personal</a:t>
            </a:r>
          </a:p>
          <a:p>
            <a:pPr marL="0" marR="0">
              <a:lnSpc>
                <a:spcPts val="1368"/>
              </a:lnSpc>
              <a:spcBef>
                <a:spcPts val="306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media.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850254" y="8050201"/>
            <a:ext cx="4994996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No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promoting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003366"/>
                </a:solidFill>
                <a:latin typeface="DejaVu Sans"/>
                <a:cs typeface="DejaVu Sans"/>
              </a:rPr>
              <a:t>partisan</a:t>
            </a:r>
            <a:r>
              <a:rPr sz="1200" b="1" spc="-1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003366"/>
                </a:solidFill>
                <a:latin typeface="DejaVu Sans"/>
                <a:cs typeface="DejaVu Sans"/>
              </a:rPr>
              <a:t>political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003366"/>
                </a:solidFill>
                <a:latin typeface="DejaVu Sans"/>
                <a:cs typeface="DejaVu Sans"/>
              </a:rPr>
              <a:t>activity</a:t>
            </a:r>
            <a:r>
              <a:rPr sz="1200" b="1" spc="-46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inciting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 violence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850254" y="8269276"/>
            <a:ext cx="692707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hatred.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50254" y="8612176"/>
            <a:ext cx="4172813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No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003366"/>
                </a:solidFill>
                <a:latin typeface="DejaVu Sans"/>
                <a:cs typeface="DejaVu Sans"/>
              </a:rPr>
              <a:t>impersonating</a:t>
            </a:r>
            <a:r>
              <a:rPr sz="1200" b="1" spc="-44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any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government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entity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oﬃcial.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116082"/>
            <a:ext cx="12191999" cy="7438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6804" y="356876"/>
            <a:ext cx="11570672" cy="913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2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-1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sz="3000" b="1" spc="33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4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Provisions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4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000" b="1" spc="1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4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8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Amendment</a:t>
            </a:r>
          </a:p>
          <a:p>
            <a:pPr marL="4852689" marR="0">
              <a:lnSpc>
                <a:spcPts val="3375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12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(Rule</a:t>
            </a:r>
            <a:r>
              <a:rPr sz="3000" b="1" spc="1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5976" y="1848813"/>
            <a:ext cx="1655251" cy="886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4" dirty="0">
                <a:solidFill>
                  <a:srgbClr val="212529"/>
                </a:solidFill>
                <a:latin typeface="DejaVu Sans"/>
                <a:cs typeface="DejaVu Sans"/>
              </a:rPr>
              <a:t>1.</a:t>
            </a:r>
            <a:r>
              <a:rPr sz="1700" b="1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212529"/>
                </a:solidFill>
                <a:latin typeface="DejaVu Sans"/>
                <a:cs typeface="DejaVu Sans"/>
              </a:rPr>
              <a:t>Impact</a:t>
            </a:r>
            <a:r>
              <a:rPr sz="1700" b="1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212529"/>
                </a:solidFill>
                <a:latin typeface="DejaVu Sans"/>
                <a:cs typeface="DejaVu Sans"/>
              </a:rPr>
              <a:t>on</a:t>
            </a:r>
          </a:p>
          <a:p>
            <a:pPr marL="0" marR="0">
              <a:lnSpc>
                <a:spcPts val="1955"/>
              </a:lnSpc>
              <a:spcBef>
                <a:spcPts val="444"/>
              </a:spcBef>
              <a:spcAft>
                <a:spcPts val="0"/>
              </a:spcAft>
            </a:pPr>
            <a:r>
              <a:rPr sz="1700" b="1" spc="-31" dirty="0">
                <a:solidFill>
                  <a:srgbClr val="212529"/>
                </a:solidFill>
                <a:latin typeface="DejaVu Sans"/>
                <a:cs typeface="DejaVu Sans"/>
              </a:rPr>
              <a:t>Freedom</a:t>
            </a:r>
            <a:r>
              <a:rPr sz="1700" b="1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212529"/>
                </a:solidFill>
                <a:latin typeface="DejaVu Sans"/>
                <a:cs typeface="DejaVu Sans"/>
              </a:rPr>
              <a:t>of</a:t>
            </a:r>
          </a:p>
          <a:p>
            <a:pPr marL="0" marR="0">
              <a:lnSpc>
                <a:spcPts val="1955"/>
              </a:lnSpc>
              <a:spcBef>
                <a:spcPts val="319"/>
              </a:spcBef>
              <a:spcAft>
                <a:spcPts val="0"/>
              </a:spcAft>
            </a:pPr>
            <a:r>
              <a:rPr sz="1700" b="1" spc="-12" dirty="0">
                <a:solidFill>
                  <a:srgbClr val="212529"/>
                </a:solidFill>
                <a:latin typeface="DejaVu Sans"/>
                <a:cs typeface="DejaVu Sans"/>
              </a:rPr>
              <a:t>Expression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41254" y="1848813"/>
            <a:ext cx="1549416" cy="286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4" dirty="0">
                <a:solidFill>
                  <a:srgbClr val="212529"/>
                </a:solidFill>
                <a:latin typeface="DejaVu Sans"/>
                <a:cs typeface="DejaVu Sans"/>
              </a:rPr>
              <a:t>2.</a:t>
            </a:r>
            <a:r>
              <a:rPr sz="1700" b="1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700" b="1" spc="-11" dirty="0">
                <a:solidFill>
                  <a:srgbClr val="212529"/>
                </a:solidFill>
                <a:latin typeface="DejaVu Sans"/>
                <a:cs typeface="DejaVu Sans"/>
              </a:rPr>
              <a:t>Potential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36681" y="1848813"/>
            <a:ext cx="1836985" cy="886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4" dirty="0">
                <a:solidFill>
                  <a:srgbClr val="212529"/>
                </a:solidFill>
                <a:latin typeface="DejaVu Sans"/>
                <a:cs typeface="DejaVu Sans"/>
              </a:rPr>
              <a:t>3.</a:t>
            </a:r>
            <a:r>
              <a:rPr sz="1700" b="1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700" b="1" spc="-33" dirty="0">
                <a:solidFill>
                  <a:srgbClr val="212529"/>
                </a:solidFill>
                <a:latin typeface="DejaVu Sans"/>
                <a:cs typeface="DejaVu Sans"/>
              </a:rPr>
              <a:t>Training</a:t>
            </a:r>
            <a:r>
              <a:rPr sz="1700" b="1" spc="10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700" b="1" dirty="0">
                <a:solidFill>
                  <a:srgbClr val="212529"/>
                </a:solidFill>
                <a:latin typeface="DejaVu Sans"/>
                <a:cs typeface="DejaVu Sans"/>
              </a:rPr>
              <a:t>&amp;</a:t>
            </a:r>
          </a:p>
          <a:p>
            <a:pPr marL="0" marR="0">
              <a:lnSpc>
                <a:spcPts val="1955"/>
              </a:lnSpc>
              <a:spcBef>
                <a:spcPts val="444"/>
              </a:spcBef>
              <a:spcAft>
                <a:spcPts val="0"/>
              </a:spcAft>
            </a:pPr>
            <a:r>
              <a:rPr sz="1700" b="1" spc="-14" dirty="0">
                <a:solidFill>
                  <a:srgbClr val="212529"/>
                </a:solidFill>
                <a:latin typeface="DejaVu Sans"/>
                <a:cs typeface="DejaVu Sans"/>
              </a:rPr>
              <a:t>Awareness</a:t>
            </a:r>
          </a:p>
          <a:p>
            <a:pPr marL="0" marR="0">
              <a:lnSpc>
                <a:spcPts val="1955"/>
              </a:lnSpc>
              <a:spcBef>
                <a:spcPts val="319"/>
              </a:spcBef>
              <a:spcAft>
                <a:spcPts val="0"/>
              </a:spcAft>
            </a:pPr>
            <a:r>
              <a:rPr sz="1700" b="1" spc="-14" dirty="0">
                <a:solidFill>
                  <a:srgbClr val="212529"/>
                </a:solidFill>
                <a:latin typeface="DejaVu Sans"/>
                <a:cs typeface="DejaVu Sans"/>
              </a:rPr>
              <a:t>Requirements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041254" y="2153613"/>
            <a:ext cx="2533941" cy="286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0" dirty="0">
                <a:solidFill>
                  <a:srgbClr val="212529"/>
                </a:solidFill>
                <a:latin typeface="DejaVu Sans"/>
                <a:cs typeface="DejaVu Sans"/>
              </a:rPr>
              <a:t>Disciplinary</a:t>
            </a:r>
            <a:r>
              <a:rPr sz="1700" b="1" dirty="0">
                <a:solidFill>
                  <a:srgbClr val="212529"/>
                </a:solidFill>
                <a:latin typeface="DejaVu Sans"/>
                <a:cs typeface="DejaVu Sans"/>
              </a:rPr>
              <a:t> </a:t>
            </a:r>
            <a:r>
              <a:rPr sz="1700" b="1" spc="-11" dirty="0">
                <a:solidFill>
                  <a:srgbClr val="212529"/>
                </a:solidFill>
                <a:latin typeface="DejaVu Sans"/>
                <a:cs typeface="DejaVu Sans"/>
              </a:rPr>
              <a:t>Actions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32262" y="2640897"/>
            <a:ext cx="3203928" cy="513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spc="-23" dirty="0">
                <a:solidFill>
                  <a:srgbClr val="1F2937"/>
                </a:solidFill>
                <a:latin typeface="DejaVu Sans"/>
                <a:cs typeface="DejaVu Sans"/>
              </a:rPr>
              <a:t>Rule</a:t>
            </a:r>
            <a:r>
              <a:rPr sz="1350" spc="17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6(2) states that violations may</a:t>
            </a:r>
          </a:p>
          <a:p>
            <a:pPr marL="0" marR="0">
              <a:lnSpc>
                <a:spcPts val="1564"/>
              </a:lnSpc>
              <a:spcBef>
                <a:spcPts val="56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lead to: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36984" y="2936172"/>
            <a:ext cx="2528030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spc="-23" dirty="0">
                <a:solidFill>
                  <a:srgbClr val="1F2937"/>
                </a:solidFill>
                <a:latin typeface="DejaVu Sans"/>
                <a:cs typeface="DejaVu Sans"/>
              </a:rPr>
              <a:t>Rule</a:t>
            </a:r>
            <a:r>
              <a:rPr sz="1350" spc="17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6(1) acknowledges the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27689" y="2936172"/>
            <a:ext cx="2742978" cy="798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spc="-23" dirty="0">
                <a:solidFill>
                  <a:srgbClr val="1F2937"/>
                </a:solidFill>
                <a:latin typeface="DejaVu Sans"/>
                <a:cs typeface="DejaVu Sans"/>
              </a:rPr>
              <a:t>Rule</a:t>
            </a:r>
            <a:r>
              <a:rPr sz="1350" spc="17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6(3) mandates that all</a:t>
            </a:r>
          </a:p>
          <a:p>
            <a:pPr marL="0" marR="0">
              <a:lnSpc>
                <a:spcPts val="1564"/>
              </a:lnSpc>
              <a:spcBef>
                <a:spcPts val="56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government servants undergo</a:t>
            </a:r>
          </a:p>
          <a:p>
            <a:pPr marL="0" marR="0">
              <a:lnSpc>
                <a:spcPts val="1564"/>
              </a:lnSpc>
              <a:spcBef>
                <a:spcPts val="685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training: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36984" y="3212397"/>
            <a:ext cx="3257894" cy="24561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constitutional right to </a:t>
            </a:r>
            <a:r>
              <a:rPr sz="1350" b="1" dirty="0">
                <a:solidFill>
                  <a:srgbClr val="000000"/>
                </a:solidFill>
                <a:latin typeface="DejaVu Sans"/>
                <a:cs typeface="DejaVu Sans"/>
              </a:rPr>
              <a:t>freedom of</a:t>
            </a:r>
          </a:p>
          <a:p>
            <a:pPr marL="0" marR="0">
              <a:lnSpc>
                <a:spcPts val="1564"/>
              </a:lnSpc>
              <a:spcBef>
                <a:spcPts val="635"/>
              </a:spcBef>
              <a:spcAft>
                <a:spcPts val="0"/>
              </a:spcAft>
            </a:pPr>
            <a:r>
              <a:rPr sz="1350" b="1" dirty="0">
                <a:solidFill>
                  <a:srgbClr val="000000"/>
                </a:solidFill>
                <a:latin typeface="DejaVu Sans"/>
                <a:cs typeface="DejaVu Sans"/>
              </a:rPr>
              <a:t>speech</a:t>
            </a:r>
            <a:r>
              <a:rPr sz="1350" b="1" spc="-41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under Article 19(1)(a) but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clariﬁes this right is subject to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reasonable restrictions under Article</a:t>
            </a:r>
          </a:p>
          <a:p>
            <a:pPr marL="0" marR="0">
              <a:lnSpc>
                <a:spcPts val="1564"/>
              </a:lnSpc>
              <a:spcBef>
                <a:spcPts val="56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19(2) when </a:t>
            </a:r>
            <a:r>
              <a:rPr sz="1350" spc="-15" dirty="0">
                <a:solidFill>
                  <a:srgbClr val="1F2937"/>
                </a:solidFill>
                <a:latin typeface="DejaVu Sans"/>
                <a:cs typeface="DejaVu Sans"/>
              </a:rPr>
              <a:t>exercised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 by public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servants. The amendment does not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ban </a:t>
            </a:r>
            <a:r>
              <a:rPr sz="1350" spc="-10" dirty="0">
                <a:solidFill>
                  <a:srgbClr val="1F2937"/>
                </a:solidFill>
                <a:latin typeface="DejaVu Sans"/>
                <a:cs typeface="DejaVu Sans"/>
              </a:rPr>
              <a:t>expression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 but regulates its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context and impact on </a:t>
            </a:r>
            <a:r>
              <a:rPr sz="1350" b="1" dirty="0">
                <a:solidFill>
                  <a:srgbClr val="000000"/>
                </a:solidFill>
                <a:latin typeface="DejaVu Sans"/>
                <a:cs typeface="DejaVu Sans"/>
              </a:rPr>
              <a:t>public</a:t>
            </a:r>
          </a:p>
          <a:p>
            <a:pPr marL="0" marR="0">
              <a:lnSpc>
                <a:spcPts val="1564"/>
              </a:lnSpc>
              <a:spcBef>
                <a:spcPts val="560"/>
              </a:spcBef>
              <a:spcAft>
                <a:spcPts val="0"/>
              </a:spcAft>
            </a:pPr>
            <a:r>
              <a:rPr sz="1350" b="1" dirty="0">
                <a:solidFill>
                  <a:srgbClr val="000000"/>
                </a:solidFill>
                <a:latin typeface="DejaVu Sans"/>
                <a:cs typeface="DejaVu Sans"/>
              </a:rPr>
              <a:t>service integrity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745533" y="3326697"/>
            <a:ext cx="3035853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28A745"/>
                </a:solidFill>
                <a:latin typeface="DejaVu Sans"/>
                <a:cs typeface="DejaVu Sans"/>
              </a:rPr>
              <a:t>First oﬀense:</a:t>
            </a:r>
            <a:r>
              <a:rPr sz="1350" b="1" spc="-40" dirty="0">
                <a:solidFill>
                  <a:srgbClr val="28A745"/>
                </a:solidFill>
                <a:latin typeface="DejaVu Sans"/>
                <a:cs typeface="DejaVu Sans"/>
              </a:rPr>
              <a:t> </a:t>
            </a:r>
            <a:r>
              <a:rPr sz="1350" spc="-14" dirty="0">
                <a:solidFill>
                  <a:srgbClr val="1F2937"/>
                </a:solidFill>
                <a:latin typeface="DejaVu Sans"/>
                <a:cs typeface="DejaVu Sans"/>
              </a:rPr>
              <a:t>Written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 warning &amp;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745533" y="3602922"/>
            <a:ext cx="3003858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mandatory digital ethics training.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640960" y="3898197"/>
            <a:ext cx="3014445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1F2937"/>
                </a:solidFill>
                <a:latin typeface="DejaVu Sans"/>
                <a:cs typeface="DejaVu Sans"/>
              </a:rPr>
              <a:t>Mandatory Orientation:</a:t>
            </a:r>
            <a:r>
              <a:rPr sz="1350" b="1" spc="-40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350" spc="-10" dirty="0">
                <a:solidFill>
                  <a:srgbClr val="1F2937"/>
                </a:solidFill>
                <a:latin typeface="DejaVu Sans"/>
                <a:cs typeface="DejaVu Sans"/>
              </a:rPr>
              <a:t>Within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745533" y="3964872"/>
            <a:ext cx="2719448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DC3545"/>
                </a:solidFill>
                <a:latin typeface="DejaVu Sans"/>
                <a:cs typeface="DejaVu Sans"/>
              </a:rPr>
              <a:t>Second oﬀense:</a:t>
            </a:r>
            <a:r>
              <a:rPr sz="1350" b="1" spc="-40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Suspension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640960" y="4174422"/>
            <a:ext cx="2112432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60 days of notiﬁcation.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745533" y="4241097"/>
            <a:ext cx="2728536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without pay for up to 30 days.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640960" y="4536372"/>
            <a:ext cx="2965415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1F2937"/>
                </a:solidFill>
                <a:latin typeface="DejaVu Sans"/>
                <a:cs typeface="DejaVu Sans"/>
              </a:rPr>
              <a:t>Annual Refresher </a:t>
            </a:r>
            <a:r>
              <a:rPr sz="1350" b="1" spc="-23" dirty="0">
                <a:solidFill>
                  <a:srgbClr val="1F2937"/>
                </a:solidFill>
                <a:latin typeface="DejaVu Sans"/>
                <a:cs typeface="DejaVu Sans"/>
              </a:rPr>
              <a:t>Training: </a:t>
            </a:r>
            <a:r>
              <a:rPr sz="1350" spc="-232" dirty="0">
                <a:solidFill>
                  <a:srgbClr val="1F2937"/>
                </a:solidFill>
                <a:latin typeface="DejaVu Sans"/>
                <a:cs typeface="DejaVu Sans"/>
              </a:rPr>
              <a:t>To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745533" y="4603047"/>
            <a:ext cx="2999142" cy="13416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DC3545"/>
                </a:solidFill>
                <a:latin typeface="DejaVu Sans"/>
                <a:cs typeface="DejaVu Sans"/>
              </a:rPr>
              <a:t>Third oﬀense:</a:t>
            </a:r>
            <a:r>
              <a:rPr sz="1350" b="1" spc="-40" dirty="0">
                <a:solidFill>
                  <a:srgbClr val="DC3545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Disciplinary</a:t>
            </a:r>
          </a:p>
          <a:p>
            <a:pPr marL="0" marR="0">
              <a:lnSpc>
                <a:spcPts val="1564"/>
              </a:lnSpc>
              <a:spcBef>
                <a:spcPts val="56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proceedings under </a:t>
            </a:r>
            <a:r>
              <a:rPr sz="1350" spc="-23" dirty="0">
                <a:solidFill>
                  <a:srgbClr val="1F2937"/>
                </a:solidFill>
                <a:latin typeface="DejaVu Sans"/>
                <a:cs typeface="DejaVu Sans"/>
              </a:rPr>
              <a:t>Rule</a:t>
            </a:r>
            <a:r>
              <a:rPr sz="1350" spc="17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10 of the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Bihar Government Servants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Conduct </a:t>
            </a:r>
            <a:r>
              <a:rPr sz="1350" spc="-15" dirty="0">
                <a:solidFill>
                  <a:srgbClr val="1F2937"/>
                </a:solidFill>
                <a:latin typeface="DejaVu Sans"/>
                <a:cs typeface="DejaVu Sans"/>
              </a:rPr>
              <a:t>Rules,</a:t>
            </a:r>
            <a:r>
              <a:rPr sz="1350" spc="10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1977, potentially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leading to removal.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640960" y="4812597"/>
            <a:ext cx="1929199" cy="236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be conducted </a:t>
            </a:r>
            <a:r>
              <a:rPr sz="1350" spc="-30" dirty="0">
                <a:solidFill>
                  <a:srgbClr val="1F2937"/>
                </a:solidFill>
                <a:latin typeface="DejaVu Sans"/>
                <a:cs typeface="DejaVu Sans"/>
              </a:rPr>
              <a:t>yearly.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640960" y="5174547"/>
            <a:ext cx="3058348" cy="1074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1F2937"/>
                </a:solidFill>
                <a:latin typeface="DejaVu Sans"/>
                <a:cs typeface="DejaVu Sans"/>
              </a:rPr>
              <a:t>Module Development:</a:t>
            </a:r>
            <a:r>
              <a:rPr sz="1350" b="1" spc="-40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The</a:t>
            </a:r>
          </a:p>
          <a:p>
            <a:pPr marL="0" marR="0">
              <a:lnSpc>
                <a:spcPts val="1564"/>
              </a:lnSpc>
              <a:spcBef>
                <a:spcPts val="635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Dept. of </a:t>
            </a:r>
            <a:r>
              <a:rPr sz="1350" spc="-10" dirty="0">
                <a:solidFill>
                  <a:srgbClr val="1F2937"/>
                </a:solidFill>
                <a:latin typeface="DejaVu Sans"/>
                <a:cs typeface="DejaVu Sans"/>
              </a:rPr>
              <a:t>Personnel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 and </a:t>
            </a:r>
            <a:r>
              <a:rPr sz="1350" spc="-28" dirty="0">
                <a:solidFill>
                  <a:srgbClr val="1F2937"/>
                </a:solidFill>
                <a:latin typeface="DejaVu Sans"/>
                <a:cs typeface="DejaVu Sans"/>
              </a:rPr>
              <a:t>Training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will </a:t>
            </a:r>
            <a:r>
              <a:rPr sz="1350" spc="-10" dirty="0">
                <a:solidFill>
                  <a:srgbClr val="1F2937"/>
                </a:solidFill>
                <a:latin typeface="DejaVu Sans"/>
                <a:cs typeface="DejaVu Sans"/>
              </a:rPr>
              <a:t>create</a:t>
            </a: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 and distribute modules</a:t>
            </a:r>
          </a:p>
          <a:p>
            <a:pPr marL="0" marR="0">
              <a:lnSpc>
                <a:spcPts val="1564"/>
              </a:lnSpc>
              <a:spcBef>
                <a:spcPts val="610"/>
              </a:spcBef>
              <a:spcAft>
                <a:spcPts val="0"/>
              </a:spcAft>
            </a:pPr>
            <a:r>
              <a:rPr sz="1350" dirty="0">
                <a:solidFill>
                  <a:srgbClr val="1F2937"/>
                </a:solidFill>
                <a:latin typeface="DejaVu Sans"/>
                <a:cs typeface="DejaVu Sans"/>
              </a:rPr>
              <a:t>with case studies.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532262" y="6175426"/>
            <a:ext cx="3186390" cy="640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7" dirty="0">
                <a:solidFill>
                  <a:srgbClr val="4B5563"/>
                </a:solidFill>
                <a:latin typeface="DejaVu Sans"/>
                <a:cs typeface="DejaVu Sans"/>
              </a:rPr>
              <a:t>Action</a:t>
            </a:r>
            <a:r>
              <a:rPr sz="120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20" dirty="0">
                <a:solidFill>
                  <a:srgbClr val="4B5563"/>
                </a:solidFill>
                <a:latin typeface="DejaVu Sans"/>
                <a:cs typeface="DejaVu Sans"/>
              </a:rPr>
              <a:t>may</a:t>
            </a:r>
            <a:r>
              <a:rPr sz="120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4B5563"/>
                </a:solidFill>
                <a:latin typeface="DejaVu Sans"/>
                <a:cs typeface="DejaVu Sans"/>
              </a:rPr>
              <a:t>be</a:t>
            </a:r>
            <a:r>
              <a:rPr sz="120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4B5563"/>
                </a:solidFill>
                <a:latin typeface="DejaVu Sans"/>
                <a:cs typeface="DejaVu Sans"/>
              </a:rPr>
              <a:t>based</a:t>
            </a:r>
            <a:r>
              <a:rPr sz="120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4B5563"/>
                </a:solidFill>
                <a:latin typeface="DejaVu Sans"/>
                <a:cs typeface="DejaVu Sans"/>
              </a:rPr>
              <a:t>on</a:t>
            </a:r>
            <a:r>
              <a:rPr sz="120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4B5563"/>
                </a:solidFill>
                <a:latin typeface="DejaVu Sans"/>
                <a:cs typeface="DejaVu Sans"/>
              </a:rPr>
              <a:t>complaints</a:t>
            </a:r>
            <a:r>
              <a:rPr sz="120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4B5563"/>
                </a:solidFill>
                <a:latin typeface="DejaVu Sans"/>
                <a:cs typeface="DejaVu Sans"/>
              </a:rPr>
              <a:t>or</a:t>
            </a:r>
          </a:p>
          <a:p>
            <a:pPr marL="0" marR="0">
              <a:lnSpc>
                <a:spcPts val="1368"/>
              </a:lnSpc>
              <a:spcBef>
                <a:spcPts val="231"/>
              </a:spcBef>
              <a:spcAft>
                <a:spcPts val="0"/>
              </a:spcAft>
            </a:pPr>
            <a:r>
              <a:rPr sz="1200" spc="-15" dirty="0">
                <a:solidFill>
                  <a:srgbClr val="4B5563"/>
                </a:solidFill>
                <a:latin typeface="DejaVu Sans"/>
                <a:cs typeface="DejaVu Sans"/>
              </a:rPr>
              <a:t>proactive</a:t>
            </a:r>
            <a:r>
              <a:rPr sz="120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4B5563"/>
                </a:solidFill>
                <a:latin typeface="DejaVu Sans"/>
                <a:cs typeface="DejaVu Sans"/>
              </a:rPr>
              <a:t>monitoring</a:t>
            </a:r>
            <a:r>
              <a:rPr sz="1200" spc="-1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4B5563"/>
                </a:solidFill>
                <a:latin typeface="DejaVu Sans"/>
                <a:cs typeface="DejaVu Sans"/>
              </a:rPr>
              <a:t>by</a:t>
            </a:r>
            <a:r>
              <a:rPr sz="120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4B5563"/>
                </a:solidFill>
                <a:latin typeface="DejaVu Sans"/>
                <a:cs typeface="DejaVu Sans"/>
              </a:rPr>
              <a:t>the</a:t>
            </a:r>
            <a:r>
              <a:rPr sz="1200" spc="-1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4B5563"/>
                </a:solidFill>
                <a:latin typeface="DejaVu Sans"/>
                <a:cs typeface="DejaVu Sans"/>
              </a:rPr>
              <a:t>Department</a:t>
            </a:r>
          </a:p>
          <a:p>
            <a:pPr marL="0" marR="0">
              <a:lnSpc>
                <a:spcPts val="1368"/>
              </a:lnSpc>
              <a:spcBef>
                <a:spcPts val="306"/>
              </a:spcBef>
              <a:spcAft>
                <a:spcPts val="0"/>
              </a:spcAft>
            </a:pPr>
            <a:r>
              <a:rPr sz="1200" spc="-15" dirty="0">
                <a:solidFill>
                  <a:srgbClr val="4B5563"/>
                </a:solidFill>
                <a:latin typeface="DejaVu Sans"/>
                <a:cs typeface="DejaVu Sans"/>
              </a:rPr>
              <a:t>of</a:t>
            </a:r>
            <a:r>
              <a:rPr sz="120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4B5563"/>
                </a:solidFill>
                <a:latin typeface="DejaVu Sans"/>
                <a:cs typeface="DejaVu Sans"/>
              </a:rPr>
              <a:t>Administrative</a:t>
            </a:r>
            <a:r>
              <a:rPr sz="1200" dirty="0">
                <a:solidFill>
                  <a:srgbClr val="4B5563"/>
                </a:solidFill>
                <a:latin typeface="DejaVu Sans"/>
                <a:cs typeface="DejaVu Sans"/>
              </a:rPr>
              <a:t> </a:t>
            </a:r>
            <a:r>
              <a:rPr sz="1200" spc="-25" dirty="0">
                <a:solidFill>
                  <a:srgbClr val="4B5563"/>
                </a:solidFill>
                <a:latin typeface="DejaVu Sans"/>
                <a:cs typeface="DejaVu Sans"/>
              </a:rPr>
              <a:t>Reforms.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76273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23740" y="364547"/>
            <a:ext cx="6296819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8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12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Broader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2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4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4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9938" y="1481092"/>
            <a:ext cx="3153965" cy="809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8869" marR="0">
              <a:lnSpc>
                <a:spcPts val="187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Evolving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Digital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2" dirty="0">
                <a:solidFill>
                  <a:srgbClr val="212529"/>
                </a:solidFill>
                <a:latin typeface="Liberation Sans"/>
                <a:cs typeface="Liberation Sans"/>
              </a:rPr>
              <a:t>Conduct</a:t>
            </a:r>
          </a:p>
          <a:p>
            <a:pPr marL="0" marR="0">
              <a:lnSpc>
                <a:spcPts val="1876"/>
              </a:lnSpc>
              <a:spcBef>
                <a:spcPts val="223"/>
              </a:spcBef>
              <a:spcAft>
                <a:spcPts val="0"/>
              </a:spcAft>
            </a:pP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Standards: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National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&amp;</a:t>
            </a:r>
            <a:r>
              <a:rPr sz="1700" b="1" spc="-20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Bihar's</a:t>
            </a:r>
          </a:p>
          <a:p>
            <a:pPr marL="621655" marR="0">
              <a:lnSpc>
                <a:spcPts val="1876"/>
              </a:lnSpc>
              <a:spcBef>
                <a:spcPts val="223"/>
              </a:spcBef>
              <a:spcAft>
                <a:spcPts val="0"/>
              </a:spcAft>
            </a:pPr>
            <a:r>
              <a:rPr sz="1700" b="1" spc="-11" dirty="0">
                <a:solidFill>
                  <a:srgbClr val="212529"/>
                </a:solidFill>
                <a:latin typeface="Liberation Sans"/>
                <a:cs typeface="Liberation Sans"/>
              </a:rPr>
              <a:t>2026</a:t>
            </a:r>
            <a:r>
              <a:rPr sz="1700" b="1" spc="-68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4" dirty="0">
                <a:solidFill>
                  <a:srgbClr val="212529"/>
                </a:solidFill>
                <a:latin typeface="Liberation Sans"/>
                <a:cs typeface="Liberation Sans"/>
              </a:rPr>
              <a:t>Amendment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26470" y="1481092"/>
            <a:ext cx="3091603" cy="809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822" marR="0">
              <a:lnSpc>
                <a:spcPts val="187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2" dirty="0">
                <a:solidFill>
                  <a:srgbClr val="212529"/>
                </a:solidFill>
                <a:latin typeface="Liberation Sans"/>
                <a:cs typeface="Liberation Sans"/>
              </a:rPr>
              <a:t>Key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Regulatory</a:t>
            </a:r>
            <a:r>
              <a:rPr sz="1700" b="1" spc="-68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1" dirty="0">
                <a:solidFill>
                  <a:srgbClr val="212529"/>
                </a:solidFill>
                <a:latin typeface="Liberation Sans"/>
                <a:cs typeface="Liberation Sans"/>
              </a:rPr>
              <a:t>Approaches:</a:t>
            </a:r>
          </a:p>
          <a:p>
            <a:pPr marL="0" marR="0">
              <a:lnSpc>
                <a:spcPts val="1876"/>
              </a:lnSpc>
              <a:spcBef>
                <a:spcPts val="223"/>
              </a:spcBef>
              <a:spcAft>
                <a:spcPts val="0"/>
              </a:spcAft>
            </a:pPr>
            <a:r>
              <a:rPr sz="1700" b="1" spc="-11" dirty="0">
                <a:solidFill>
                  <a:srgbClr val="212529"/>
                </a:solidFill>
                <a:latin typeface="Liberation Sans"/>
                <a:cs typeface="Liberation Sans"/>
              </a:rPr>
              <a:t>Lessons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from</a:t>
            </a:r>
            <a:r>
              <a:rPr sz="1700" b="1" spc="-15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1" dirty="0">
                <a:solidFill>
                  <a:srgbClr val="212529"/>
                </a:solidFill>
                <a:latin typeface="Liberation Sans"/>
                <a:cs typeface="Liberation Sans"/>
              </a:rPr>
              <a:t>Other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States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&amp;</a:t>
            </a:r>
          </a:p>
          <a:p>
            <a:pPr marL="205680" marR="0">
              <a:lnSpc>
                <a:spcPts val="1876"/>
              </a:lnSpc>
              <a:spcBef>
                <a:spcPts val="223"/>
              </a:spcBef>
              <a:spcAft>
                <a:spcPts val="0"/>
              </a:spcAft>
            </a:pP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Bihar's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Distinctive </a:t>
            </a:r>
            <a:r>
              <a:rPr sz="1700" b="1" spc="-14" dirty="0">
                <a:solidFill>
                  <a:srgbClr val="212529"/>
                </a:solidFill>
                <a:latin typeface="Liberation Sans"/>
                <a:cs typeface="Liberation Sans"/>
              </a:rPr>
              <a:t>Model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99598" y="1481092"/>
            <a:ext cx="2735864" cy="809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139" marR="0">
              <a:lnSpc>
                <a:spcPts val="1876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Navigating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Public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28" dirty="0">
                <a:solidFill>
                  <a:srgbClr val="212529"/>
                </a:solidFill>
                <a:latin typeface="Liberation Sans"/>
                <a:cs typeface="Liberation Sans"/>
              </a:rPr>
              <a:t>Trust:</a:t>
            </a:r>
          </a:p>
          <a:p>
            <a:pPr marL="0" marR="0">
              <a:lnSpc>
                <a:spcPts val="1876"/>
              </a:lnSpc>
              <a:spcBef>
                <a:spcPts val="223"/>
              </a:spcBef>
              <a:spcAft>
                <a:spcPts val="0"/>
              </a:spcAft>
            </a:pP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Balancing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1" dirty="0">
                <a:solidFill>
                  <a:srgbClr val="212529"/>
                </a:solidFill>
                <a:latin typeface="Liberation Sans"/>
                <a:cs typeface="Liberation Sans"/>
              </a:rPr>
              <a:t>Freedoms</a:t>
            </a:r>
            <a:r>
              <a:rPr sz="1700" b="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with</a:t>
            </a:r>
          </a:p>
          <a:p>
            <a:pPr marL="557063" marR="0">
              <a:lnSpc>
                <a:spcPts val="1876"/>
              </a:lnSpc>
              <a:spcBef>
                <a:spcPts val="223"/>
              </a:spcBef>
              <a:spcAft>
                <a:spcPts val="0"/>
              </a:spcAft>
            </a:pPr>
            <a:r>
              <a:rPr sz="1700" b="1" spc="-10" dirty="0">
                <a:solidFill>
                  <a:srgbClr val="212529"/>
                </a:solidFill>
                <a:latin typeface="Liberation Sans"/>
                <a:cs typeface="Liberation Sans"/>
              </a:rPr>
              <a:t>Accountability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6984" y="2462696"/>
            <a:ext cx="3100208" cy="125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The </a:t>
            </a:r>
            <a:r>
              <a:rPr sz="1350" b="1" dirty="0">
                <a:solidFill>
                  <a:srgbClr val="003366"/>
                </a:solidFill>
                <a:latin typeface="Liberation Sans"/>
                <a:cs typeface="Liberation Sans"/>
              </a:rPr>
              <a:t>Bihar Government Servants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b="1" dirty="0">
                <a:solidFill>
                  <a:srgbClr val="003366"/>
                </a:solidFill>
                <a:latin typeface="Liberation Sans"/>
                <a:cs typeface="Liberation Sans"/>
              </a:rPr>
              <a:t>Conduct (Amendment) Rules, 2026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,</a:t>
            </a:r>
          </a:p>
          <a:p>
            <a:pPr marL="0" marR="0">
              <a:lnSpc>
                <a:spcPts val="1501"/>
              </a:lnSpc>
              <a:spcBef>
                <a:spcPts val="57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align with national frameworks like the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Central Civil Services (Conduct) Rules,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2021.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32411" y="2462696"/>
            <a:ext cx="3262755" cy="125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While</a:t>
            </a:r>
            <a:r>
              <a:rPr sz="1350" spc="-27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350" spc="-33" dirty="0">
                <a:solidFill>
                  <a:srgbClr val="212529"/>
                </a:solidFill>
                <a:latin typeface="Liberation Sans"/>
                <a:cs typeface="Liberation Sans"/>
              </a:rPr>
              <a:t>Tamil</a:t>
            </a:r>
            <a:r>
              <a:rPr sz="1350" spc="28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Nadu uses a 'Digital Conduct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Charter' and Karnataka leverages</a:t>
            </a:r>
            <a:r>
              <a:rPr sz="1350" spc="-75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AI</a:t>
            </a:r>
          </a:p>
          <a:p>
            <a:pPr marL="0" marR="0">
              <a:lnSpc>
                <a:spcPts val="1501"/>
              </a:lnSpc>
              <a:spcBef>
                <a:spcPts val="57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monitoring, Bihar's 2026 amendment is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distinguished by its </a:t>
            </a:r>
            <a:r>
              <a:rPr sz="1350" b="1" dirty="0">
                <a:solidFill>
                  <a:srgbClr val="28A745"/>
                </a:solidFill>
                <a:latin typeface="Liberation Sans"/>
                <a:cs typeface="Liberation Sans"/>
              </a:rPr>
              <a:t>explicit definition of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b="1" dirty="0">
                <a:solidFill>
                  <a:srgbClr val="28A745"/>
                </a:solidFill>
                <a:latin typeface="Liberation Sans"/>
                <a:cs typeface="Liberation Sans"/>
              </a:rPr>
              <a:t>'misuse.'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27689" y="2462696"/>
            <a:ext cx="3129560" cy="1000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Public servants are held to elevated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standards to prevent social media</a:t>
            </a:r>
          </a:p>
          <a:p>
            <a:pPr marL="0" marR="0">
              <a:lnSpc>
                <a:spcPts val="1501"/>
              </a:lnSpc>
              <a:spcBef>
                <a:spcPts val="57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weaponization against institutions while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respecting private expression.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27689" y="3615221"/>
            <a:ext cx="3138554" cy="22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These rules aim to preserve expression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36984" y="3872396"/>
            <a:ext cx="3053184" cy="485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</a:t>
            </a:r>
            <a:r>
              <a:rPr sz="1350" spc="-8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central tenet is the </a:t>
            </a:r>
            <a:r>
              <a:rPr sz="1350" b="1" dirty="0">
                <a:solidFill>
                  <a:srgbClr val="28A745"/>
                </a:solidFill>
                <a:latin typeface="Liberation Sans"/>
                <a:cs typeface="Liberation Sans"/>
              </a:rPr>
              <a:t>mandatory prior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b="1" dirty="0">
                <a:solidFill>
                  <a:srgbClr val="28A745"/>
                </a:solidFill>
                <a:latin typeface="Liberation Sans"/>
                <a:cs typeface="Liberation Sans"/>
              </a:rPr>
              <a:t>permission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from departmental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532411" y="3872396"/>
            <a:ext cx="2266699" cy="22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This includes prohibiting the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427689" y="3872396"/>
            <a:ext cx="3138434" cy="22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that does not compromise </a:t>
            </a:r>
            <a:r>
              <a:rPr sz="1350" b="1" dirty="0">
                <a:solidFill>
                  <a:srgbClr val="28A745"/>
                </a:solidFill>
                <a:latin typeface="Liberation Sans"/>
                <a:cs typeface="Liberation Sans"/>
              </a:rPr>
              <a:t>public trust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532411" y="4129571"/>
            <a:ext cx="3224213" cy="743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dissemination of confidential documents,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sensitive information, or content</a:t>
            </a:r>
          </a:p>
          <a:p>
            <a:pPr marL="0" marR="0">
              <a:lnSpc>
                <a:spcPts val="1501"/>
              </a:lnSpc>
              <a:spcBef>
                <a:spcPts val="57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provocative to government policies.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427689" y="4262921"/>
            <a:ext cx="3180944" cy="1247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Bihar's stringent guidelines reinforce the</a:t>
            </a:r>
          </a:p>
          <a:p>
            <a:pPr marL="0" marR="0">
              <a:lnSpc>
                <a:spcPts val="1501"/>
              </a:lnSpc>
              <a:spcBef>
                <a:spcPts val="498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government's commitment to discipline,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spc="-10" dirty="0">
                <a:solidFill>
                  <a:srgbClr val="212529"/>
                </a:solidFill>
                <a:latin typeface="Liberation Sans"/>
                <a:cs typeface="Liberation Sans"/>
              </a:rPr>
              <a:t>responsibility,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 and safeguarding the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b="1" dirty="0">
                <a:solidFill>
                  <a:srgbClr val="28A745"/>
                </a:solidFill>
                <a:latin typeface="Liberation Sans"/>
                <a:cs typeface="Liberation Sans"/>
              </a:rPr>
              <a:t>integrity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and public image of its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services.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36984" y="4386746"/>
            <a:ext cx="2968049" cy="485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authorities for employees to create or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operate any social media account.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36984" y="5024921"/>
            <a:ext cx="2702880" cy="743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Key prohibitions include sharing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confidential documents or content</a:t>
            </a:r>
          </a:p>
          <a:p>
            <a:pPr marL="0" marR="0">
              <a:lnSpc>
                <a:spcPts val="1501"/>
              </a:lnSpc>
              <a:spcBef>
                <a:spcPts val="57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deemed provocative towards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532411" y="5024921"/>
            <a:ext cx="3059929" cy="1000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The state’s approach also emphasizes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b="1" dirty="0">
                <a:solidFill>
                  <a:srgbClr val="28A745"/>
                </a:solidFill>
                <a:latin typeface="Liberation Sans"/>
                <a:cs typeface="Liberation Sans"/>
              </a:rPr>
              <a:t>mandatory training programs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for all</a:t>
            </a:r>
          </a:p>
          <a:p>
            <a:pPr marL="0" marR="0">
              <a:lnSpc>
                <a:spcPts val="1501"/>
              </a:lnSpc>
              <a:spcBef>
                <a:spcPts val="57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employees, ensuring comprehensive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understanding and adherence.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36984" y="5796446"/>
            <a:ext cx="3242700" cy="22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government policies or sensitive matters.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57225" y="376231"/>
            <a:ext cx="8629921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8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12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</a:t>
            </a:r>
            <a:r>
              <a:rPr sz="3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2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7:</a:t>
            </a:r>
            <a:r>
              <a:rPr sz="3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2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Oversight</a:t>
            </a:r>
            <a:r>
              <a:rPr sz="3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4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b="1" spc="-104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Adaptation</a:t>
            </a:r>
            <a:r>
              <a:rPr sz="3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4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79326" y="1501771"/>
            <a:ext cx="1717345" cy="667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52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3366"/>
                </a:solidFill>
                <a:latin typeface="Liberation Sans"/>
                <a:cs typeface="Liberation Sans"/>
              </a:rPr>
              <a:t>Enforcement</a:t>
            </a:r>
          </a:p>
          <a:p>
            <a:pPr marL="0" marR="0">
              <a:lnSpc>
                <a:spcPts val="2252"/>
              </a:lnSpc>
              <a:spcBef>
                <a:spcPts val="447"/>
              </a:spcBef>
              <a:spcAft>
                <a:spcPts val="0"/>
              </a:spcAft>
            </a:pPr>
            <a:r>
              <a:rPr sz="2000" b="1" dirty="0">
                <a:solidFill>
                  <a:srgbClr val="003366"/>
                </a:solidFill>
                <a:latin typeface="Liberation Sans"/>
                <a:cs typeface="Liberation Sans"/>
              </a:rPr>
              <a:t>Mechanisms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74604" y="1501771"/>
            <a:ext cx="2427523" cy="667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52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3366"/>
                </a:solidFill>
                <a:latin typeface="Liberation Sans"/>
                <a:cs typeface="Liberation Sans"/>
              </a:rPr>
              <a:t>Adapting to Digital</a:t>
            </a:r>
          </a:p>
          <a:p>
            <a:pPr marL="0" marR="0">
              <a:lnSpc>
                <a:spcPts val="2252"/>
              </a:lnSpc>
              <a:spcBef>
                <a:spcPts val="447"/>
              </a:spcBef>
              <a:spcAft>
                <a:spcPts val="0"/>
              </a:spcAft>
            </a:pPr>
            <a:r>
              <a:rPr sz="2000" b="1" dirty="0">
                <a:solidFill>
                  <a:srgbClr val="003366"/>
                </a:solidFill>
                <a:latin typeface="Liberation Sans"/>
                <a:cs typeface="Liberation Sans"/>
              </a:rPr>
              <a:t>Evolution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70031" y="1501771"/>
            <a:ext cx="1859571" cy="667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52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3366"/>
                </a:solidFill>
                <a:latin typeface="Liberation Sans"/>
                <a:cs typeface="Liberation Sans"/>
              </a:rPr>
              <a:t>Feedback and</a:t>
            </a:r>
          </a:p>
          <a:p>
            <a:pPr marL="0" marR="0">
              <a:lnSpc>
                <a:spcPts val="2252"/>
              </a:lnSpc>
              <a:spcBef>
                <a:spcPts val="447"/>
              </a:spcBef>
              <a:spcAft>
                <a:spcPts val="0"/>
              </a:spcAft>
            </a:pPr>
            <a:r>
              <a:rPr sz="2000" b="1" dirty="0">
                <a:solidFill>
                  <a:srgbClr val="003366"/>
                </a:solidFill>
                <a:latin typeface="Liberation Sans"/>
                <a:cs typeface="Liberation Sans"/>
              </a:rPr>
              <a:t>Review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50254" y="2369605"/>
            <a:ext cx="3023508" cy="743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</a:t>
            </a:r>
            <a:r>
              <a:rPr sz="1350" spc="-80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350" b="1" dirty="0">
                <a:solidFill>
                  <a:srgbClr val="003366"/>
                </a:solidFill>
                <a:latin typeface="Liberation Sans"/>
                <a:cs typeface="Liberation Sans"/>
              </a:rPr>
              <a:t>Digital Conduct Monitoring Cell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is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established under the Department of</a:t>
            </a:r>
          </a:p>
          <a:p>
            <a:pPr marL="0" marR="0">
              <a:lnSpc>
                <a:spcPts val="1501"/>
              </a:lnSpc>
              <a:spcBef>
                <a:spcPts val="57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Administrative Reforms.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745533" y="2369605"/>
            <a:ext cx="3062860" cy="743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Rule 7(2) mandates a </a:t>
            </a:r>
            <a:r>
              <a:rPr sz="1350" b="1" dirty="0">
                <a:solidFill>
                  <a:srgbClr val="003366"/>
                </a:solidFill>
                <a:latin typeface="Liberation Sans"/>
                <a:cs typeface="Liberation Sans"/>
              </a:rPr>
              <a:t>biennial review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to incorporate new platforms and</a:t>
            </a:r>
          </a:p>
          <a:p>
            <a:pPr marL="0" marR="0">
              <a:lnSpc>
                <a:spcPts val="1501"/>
              </a:lnSpc>
              <a:spcBef>
                <a:spcPts val="57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technologies.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640960" y="2369605"/>
            <a:ext cx="2645265" cy="743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Rule 7(3) institutes a </a:t>
            </a:r>
            <a:r>
              <a:rPr sz="1350" b="1" dirty="0">
                <a:solidFill>
                  <a:srgbClr val="003366"/>
                </a:solidFill>
                <a:latin typeface="Liberation Sans"/>
                <a:cs typeface="Liberation Sans"/>
              </a:rPr>
              <a:t>public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b="1" dirty="0">
                <a:solidFill>
                  <a:srgbClr val="003366"/>
                </a:solidFill>
                <a:latin typeface="Liberation Sans"/>
                <a:cs typeface="Liberation Sans"/>
              </a:rPr>
              <a:t>consultation process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every two</a:t>
            </a:r>
          </a:p>
          <a:p>
            <a:pPr marL="0" marR="0">
              <a:lnSpc>
                <a:spcPts val="1501"/>
              </a:lnSpc>
              <a:spcBef>
                <a:spcPts val="57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years.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50254" y="3312580"/>
            <a:ext cx="2825664" cy="22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The Cell receives public complaints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45533" y="3312580"/>
            <a:ext cx="3053374" cy="733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The </a:t>
            </a:r>
            <a:r>
              <a:rPr sz="1350" b="1" dirty="0">
                <a:solidFill>
                  <a:srgbClr val="003366"/>
                </a:solidFill>
                <a:latin typeface="Liberation Sans"/>
                <a:cs typeface="Liberation Sans"/>
              </a:rPr>
              <a:t>State Cabinet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can add or remove</a:t>
            </a:r>
          </a:p>
          <a:p>
            <a:pPr marL="0" marR="0">
              <a:lnSpc>
                <a:spcPts val="1501"/>
              </a:lnSpc>
              <a:spcBef>
                <a:spcPts val="498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platforms based on usage trends and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risk assessments.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640960" y="3312580"/>
            <a:ext cx="2626793" cy="22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</a:t>
            </a:r>
            <a:r>
              <a:rPr sz="1350" spc="-81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draft review report is published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50254" y="3560230"/>
            <a:ext cx="2920251" cy="22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and can initiate </a:t>
            </a:r>
            <a:r>
              <a:rPr sz="1350" b="1" dirty="0">
                <a:solidFill>
                  <a:srgbClr val="003366"/>
                </a:solidFill>
                <a:latin typeface="Liberation Sans"/>
                <a:cs typeface="Liberation Sans"/>
              </a:rPr>
              <a:t>suo moto inquiries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640960" y="3560230"/>
            <a:ext cx="2693140" cy="22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online for </a:t>
            </a:r>
            <a:r>
              <a:rPr sz="1350" b="1" dirty="0">
                <a:solidFill>
                  <a:srgbClr val="003366"/>
                </a:solidFill>
                <a:latin typeface="Liberation Sans"/>
                <a:cs typeface="Liberation Sans"/>
              </a:rPr>
              <a:t>stakeholder feedback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50254" y="3988855"/>
            <a:ext cx="2977460" cy="1000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Investigations are by a three-member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committee: a senior </a:t>
            </a:r>
            <a:r>
              <a:rPr sz="1350" spc="-17" dirty="0">
                <a:solidFill>
                  <a:srgbClr val="212529"/>
                </a:solidFill>
                <a:latin typeface="Liberation Sans"/>
                <a:cs typeface="Liberation Sans"/>
              </a:rPr>
              <a:t>officer,</a:t>
            </a:r>
            <a:r>
              <a:rPr sz="1350" spc="12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 legal</a:t>
            </a:r>
          </a:p>
          <a:p>
            <a:pPr marL="0" marR="0">
              <a:lnSpc>
                <a:spcPts val="1501"/>
              </a:lnSpc>
              <a:spcBef>
                <a:spcPts val="573"/>
              </a:spcBef>
              <a:spcAft>
                <a:spcPts val="0"/>
              </a:spcAft>
            </a:pPr>
            <a:r>
              <a:rPr sz="1350" spc="-14" dirty="0">
                <a:solidFill>
                  <a:srgbClr val="212529"/>
                </a:solidFill>
                <a:latin typeface="Liberation Sans"/>
                <a:cs typeface="Liberation Sans"/>
              </a:rPr>
              <a:t>advisor,</a:t>
            </a:r>
            <a:r>
              <a:rPr sz="1350" spc="10" dirty="0">
                <a:solidFill>
                  <a:srgbClr val="212529"/>
                </a:solidFill>
                <a:latin typeface="Liberation Sans"/>
                <a:cs typeface="Liberation Sans"/>
              </a:rPr>
              <a:t>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and a State Information</a:t>
            </a:r>
          </a:p>
          <a:p>
            <a:pPr marL="0" marR="0">
              <a:lnSpc>
                <a:spcPts val="1501"/>
              </a:lnSpc>
              <a:spcBef>
                <a:spcPts val="523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Commission representative.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640960" y="3988855"/>
            <a:ext cx="2797526" cy="22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The final review is presented to the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640960" y="4246030"/>
            <a:ext cx="2237898" cy="228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01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003366"/>
                </a:solidFill>
                <a:latin typeface="Liberation Sans"/>
                <a:cs typeface="Liberation Sans"/>
              </a:rPr>
              <a:t>State Cabinet </a:t>
            </a:r>
            <a:r>
              <a:rPr sz="1350" dirty="0">
                <a:solidFill>
                  <a:srgbClr val="212529"/>
                </a:solidFill>
                <a:latin typeface="Liberation Sans"/>
                <a:cs typeface="Liberation Sans"/>
              </a:rPr>
              <a:t>for approval.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133873" y="6027470"/>
            <a:ext cx="782834" cy="204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3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2" dirty="0">
                <a:solidFill>
                  <a:srgbClr val="000000"/>
                </a:solidFill>
                <a:latin typeface="Liberation Sans"/>
                <a:cs typeface="Liberation Sans"/>
              </a:rPr>
              <a:t>Rule</a:t>
            </a:r>
            <a:r>
              <a:rPr sz="1200" b="1" dirty="0">
                <a:solidFill>
                  <a:srgbClr val="000000"/>
                </a:solidFill>
                <a:latin typeface="Liberation Sans"/>
                <a:cs typeface="Liberation Sans"/>
              </a:rPr>
              <a:t> </a:t>
            </a:r>
            <a:r>
              <a:rPr sz="1200" b="1" spc="-11" dirty="0">
                <a:solidFill>
                  <a:srgbClr val="000000"/>
                </a:solidFill>
                <a:latin typeface="Liberation Sans"/>
                <a:cs typeface="Liberation Sans"/>
              </a:rPr>
              <a:t>7(1)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029300" y="6027470"/>
            <a:ext cx="782834" cy="204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3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2" dirty="0">
                <a:solidFill>
                  <a:srgbClr val="000000"/>
                </a:solidFill>
                <a:latin typeface="Liberation Sans"/>
                <a:cs typeface="Liberation Sans"/>
              </a:rPr>
              <a:t>Rule</a:t>
            </a:r>
            <a:r>
              <a:rPr sz="1200" b="1" dirty="0">
                <a:solidFill>
                  <a:srgbClr val="000000"/>
                </a:solidFill>
                <a:latin typeface="Liberation Sans"/>
                <a:cs typeface="Liberation Sans"/>
              </a:rPr>
              <a:t> </a:t>
            </a:r>
            <a:r>
              <a:rPr sz="1200" b="1" spc="-11" dirty="0">
                <a:solidFill>
                  <a:srgbClr val="000000"/>
                </a:solidFill>
                <a:latin typeface="Liberation Sans"/>
                <a:cs typeface="Liberation Sans"/>
              </a:rPr>
              <a:t>7(2)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0924578" y="6027470"/>
            <a:ext cx="782833" cy="204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3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2" dirty="0">
                <a:solidFill>
                  <a:srgbClr val="000000"/>
                </a:solidFill>
                <a:latin typeface="Liberation Sans"/>
                <a:cs typeface="Liberation Sans"/>
              </a:rPr>
              <a:t>Rule</a:t>
            </a:r>
            <a:r>
              <a:rPr sz="1200" b="1" dirty="0">
                <a:solidFill>
                  <a:srgbClr val="000000"/>
                </a:solidFill>
                <a:latin typeface="Liberation Sans"/>
                <a:cs typeface="Liberation Sans"/>
              </a:rPr>
              <a:t> </a:t>
            </a:r>
            <a:r>
              <a:rPr sz="1200" b="1" spc="-11" dirty="0">
                <a:solidFill>
                  <a:srgbClr val="000000"/>
                </a:solidFill>
                <a:latin typeface="Liberation Sans"/>
                <a:cs typeface="Liberation Sans"/>
              </a:rPr>
              <a:t>7(3)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08101" y="357892"/>
            <a:ext cx="6528162" cy="485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2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18" dirty="0">
                <a:solidFill>
                  <a:srgbClr val="003366"/>
                </a:solidFill>
                <a:latin typeface="DejaVu Sans"/>
                <a:cs typeface="DejaVu Sans"/>
              </a:rPr>
              <a:t>Summary</a:t>
            </a:r>
            <a:r>
              <a:rPr sz="30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3000" b="1" spc="15" dirty="0">
                <a:solidFill>
                  <a:srgbClr val="003366"/>
                </a:solidFill>
                <a:latin typeface="DejaVu Sans"/>
                <a:cs typeface="DejaVu Sans"/>
              </a:rPr>
              <a:t>and</a:t>
            </a:r>
            <a:r>
              <a:rPr sz="30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3000" b="1" spc="-10" dirty="0">
                <a:solidFill>
                  <a:srgbClr val="003366"/>
                </a:solidFill>
                <a:latin typeface="DejaVu Sans"/>
                <a:cs typeface="DejaVu Sans"/>
              </a:rPr>
              <a:t>Key</a:t>
            </a:r>
            <a:r>
              <a:rPr sz="3000" b="1" spc="33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3000" b="1" spc="-47" dirty="0">
                <a:solidFill>
                  <a:srgbClr val="003366"/>
                </a:solidFill>
                <a:latin typeface="DejaVu Sans"/>
                <a:cs typeface="DejaVu Sans"/>
              </a:rPr>
              <a:t>Takeaways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8411" y="2173679"/>
            <a:ext cx="1953062" cy="286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4" dirty="0">
                <a:solidFill>
                  <a:srgbClr val="003366"/>
                </a:solidFill>
                <a:latin typeface="DejaVu Sans"/>
                <a:cs typeface="DejaVu Sans"/>
              </a:rPr>
              <a:t>Recap</a:t>
            </a:r>
            <a:r>
              <a:rPr sz="17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003366"/>
                </a:solidFill>
                <a:latin typeface="DejaVu Sans"/>
                <a:cs typeface="DejaVu Sans"/>
              </a:rPr>
              <a:t>of</a:t>
            </a:r>
            <a:r>
              <a:rPr sz="17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700" b="1" spc="-14" dirty="0">
                <a:solidFill>
                  <a:srgbClr val="003366"/>
                </a:solidFill>
                <a:latin typeface="DejaVu Sans"/>
                <a:cs typeface="DejaVu Sans"/>
              </a:rPr>
              <a:t>Major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57303" y="2173679"/>
            <a:ext cx="2705774" cy="5912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1" dirty="0">
                <a:solidFill>
                  <a:srgbClr val="003366"/>
                </a:solidFill>
                <a:latin typeface="DejaVu Sans"/>
                <a:cs typeface="DejaVu Sans"/>
              </a:rPr>
              <a:t>Essential</a:t>
            </a:r>
            <a:r>
              <a:rPr sz="17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700" b="1" spc="-12" dirty="0">
                <a:solidFill>
                  <a:srgbClr val="003366"/>
                </a:solidFill>
                <a:latin typeface="DejaVu Sans"/>
                <a:cs typeface="DejaVu Sans"/>
              </a:rPr>
              <a:t>Compliance</a:t>
            </a:r>
          </a:p>
          <a:p>
            <a:pPr marL="670768" marR="0">
              <a:lnSpc>
                <a:spcPts val="1955"/>
              </a:lnSpc>
              <a:spcBef>
                <a:spcPts val="444"/>
              </a:spcBef>
              <a:spcAft>
                <a:spcPts val="0"/>
              </a:spcAft>
            </a:pPr>
            <a:r>
              <a:rPr sz="1700" b="1" spc="-11" dirty="0">
                <a:solidFill>
                  <a:srgbClr val="003366"/>
                </a:solidFill>
                <a:latin typeface="DejaVu Sans"/>
                <a:cs typeface="DejaVu Sans"/>
              </a:rPr>
              <a:t>Directives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35453" y="2173679"/>
            <a:ext cx="2940289" cy="286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2" dirty="0">
                <a:solidFill>
                  <a:srgbClr val="003366"/>
                </a:solidFill>
                <a:latin typeface="DejaVu Sans"/>
                <a:cs typeface="DejaVu Sans"/>
              </a:rPr>
              <a:t>Promoting</a:t>
            </a:r>
            <a:r>
              <a:rPr sz="17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700" b="1" spc="-12" dirty="0">
                <a:solidFill>
                  <a:srgbClr val="003366"/>
                </a:solidFill>
                <a:latin typeface="DejaVu Sans"/>
                <a:cs typeface="DejaVu Sans"/>
              </a:rPr>
              <a:t>Responsible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46609" y="2478479"/>
            <a:ext cx="1737077" cy="286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5" dirty="0">
                <a:solidFill>
                  <a:srgbClr val="003366"/>
                </a:solidFill>
                <a:latin typeface="DejaVu Sans"/>
                <a:cs typeface="DejaVu Sans"/>
              </a:rPr>
              <a:t>Amendments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82248" y="2478479"/>
            <a:ext cx="1846755" cy="286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55"/>
              </a:lnSpc>
              <a:spcBef>
                <a:spcPts val="0"/>
              </a:spcBef>
              <a:spcAft>
                <a:spcPts val="0"/>
              </a:spcAft>
            </a:pPr>
            <a:r>
              <a:rPr sz="1700" b="1" spc="-11" dirty="0">
                <a:solidFill>
                  <a:srgbClr val="003366"/>
                </a:solidFill>
                <a:latin typeface="DejaVu Sans"/>
                <a:cs typeface="DejaVu Sans"/>
              </a:rPr>
              <a:t>Public</a:t>
            </a:r>
            <a:r>
              <a:rPr sz="17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700" b="1" spc="-11" dirty="0">
                <a:solidFill>
                  <a:srgbClr val="003366"/>
                </a:solidFill>
                <a:latin typeface="DejaVu Sans"/>
                <a:cs typeface="DejaVu Sans"/>
              </a:rPr>
              <a:t>Service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62458" y="2937943"/>
            <a:ext cx="2750963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7" dirty="0">
                <a:solidFill>
                  <a:srgbClr val="1F2937"/>
                </a:solidFill>
                <a:latin typeface="DejaVu Sans"/>
                <a:cs typeface="DejaVu Sans"/>
              </a:rPr>
              <a:t>Mandatory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1F2937"/>
                </a:solidFill>
                <a:latin typeface="DejaVu Sans"/>
                <a:cs typeface="DejaVu Sans"/>
              </a:rPr>
              <a:t>prior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1F2937"/>
                </a:solidFill>
                <a:latin typeface="DejaVu Sans"/>
                <a:cs typeface="DejaVu Sans"/>
              </a:rPr>
              <a:t>permission</a:t>
            </a:r>
            <a:r>
              <a:rPr sz="1200" b="1" spc="-46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for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757737" y="2937943"/>
            <a:ext cx="2817323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Obtain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1F2937"/>
                </a:solidFill>
                <a:latin typeface="DejaVu Sans"/>
                <a:cs typeface="DejaVu Sans"/>
              </a:rPr>
              <a:t>written</a:t>
            </a:r>
            <a:r>
              <a:rPr sz="1200" b="1" spc="-1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1F2937"/>
                </a:solidFill>
                <a:latin typeface="DejaVu Sans"/>
                <a:cs typeface="DejaVu Sans"/>
              </a:rPr>
              <a:t>permission</a:t>
            </a:r>
            <a:r>
              <a:rPr sz="1200" b="1" spc="-46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before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503889" y="2956993"/>
            <a:ext cx="2410884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The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2026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amendment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is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not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62458" y="3147493"/>
            <a:ext cx="1857785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social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media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accounts.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757737" y="3147493"/>
            <a:ext cx="1776731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creating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any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account.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503889" y="3195118"/>
            <a:ext cx="3134309" cy="19169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restriction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on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speech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but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a</a:t>
            </a:r>
            <a:r>
              <a:rPr sz="1200" spc="-23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framework</a:t>
            </a:r>
          </a:p>
          <a:p>
            <a:pPr marL="0" marR="0">
              <a:lnSpc>
                <a:spcPts val="1368"/>
              </a:lnSpc>
              <a:spcBef>
                <a:spcPts val="531"/>
              </a:spcBef>
              <a:spcAft>
                <a:spcPts val="0"/>
              </a:spcAft>
            </a:pP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for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003366"/>
                </a:solidFill>
                <a:latin typeface="DejaVu Sans"/>
                <a:cs typeface="DejaVu Sans"/>
              </a:rPr>
              <a:t>responsible</a:t>
            </a:r>
            <a:r>
              <a:rPr sz="1200" b="1" spc="-10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003366"/>
                </a:solidFill>
                <a:latin typeface="DejaVu Sans"/>
                <a:cs typeface="DejaVu Sans"/>
              </a:rPr>
              <a:t>digital</a:t>
            </a:r>
            <a:r>
              <a:rPr sz="1200" b="1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003366"/>
                </a:solidFill>
                <a:latin typeface="DejaVu Sans"/>
                <a:cs typeface="DejaVu Sans"/>
              </a:rPr>
              <a:t>citizenship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.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It</a:t>
            </a:r>
          </a:p>
          <a:p>
            <a:pPr marL="0" marR="0">
              <a:lnSpc>
                <a:spcPts val="1368"/>
              </a:lnSpc>
              <a:spcBef>
                <a:spcPts val="506"/>
              </a:spcBef>
              <a:spcAft>
                <a:spcPts val="0"/>
              </a:spcAft>
            </a:pP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reinforces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that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public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service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is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a</a:t>
            </a:r>
          </a:p>
          <a:p>
            <a:pPr marL="0" marR="0">
              <a:lnSpc>
                <a:spcPts val="1368"/>
              </a:lnSpc>
              <a:spcBef>
                <a:spcPts val="531"/>
              </a:spcBef>
              <a:spcAft>
                <a:spcPts val="0"/>
              </a:spcAft>
            </a:pP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privilege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grounded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in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003366"/>
                </a:solidFill>
                <a:latin typeface="DejaVu Sans"/>
                <a:cs typeface="DejaVu Sans"/>
              </a:rPr>
              <a:t>trust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,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 and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digital</a:t>
            </a:r>
          </a:p>
          <a:p>
            <a:pPr marL="0" marR="0">
              <a:lnSpc>
                <a:spcPts val="1368"/>
              </a:lnSpc>
              <a:spcBef>
                <a:spcPts val="506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conduct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is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a</a:t>
            </a:r>
            <a:r>
              <a:rPr sz="1200" spc="-23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critical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component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</a:p>
          <a:p>
            <a:pPr marL="0" marR="0">
              <a:lnSpc>
                <a:spcPts val="1368"/>
              </a:lnSpc>
              <a:spcBef>
                <a:spcPts val="581"/>
              </a:spcBef>
              <a:spcAft>
                <a:spcPts val="0"/>
              </a:spcAft>
            </a:pP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maintaining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that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trust.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Compliance</a:t>
            </a:r>
          </a:p>
          <a:p>
            <a:pPr marL="0" marR="0">
              <a:lnSpc>
                <a:spcPts val="1368"/>
              </a:lnSpc>
              <a:spcBef>
                <a:spcPts val="456"/>
              </a:spcBef>
              <a:spcAft>
                <a:spcPts val="0"/>
              </a:spcAft>
            </a:pP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ensures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003366"/>
                </a:solidFill>
                <a:latin typeface="DejaVu Sans"/>
                <a:cs typeface="DejaVu Sans"/>
              </a:rPr>
              <a:t>integrity</a:t>
            </a:r>
            <a:r>
              <a:rPr sz="1200" b="1" spc="-46" dirty="0">
                <a:solidFill>
                  <a:srgbClr val="003366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Bihar’s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civil</a:t>
            </a:r>
          </a:p>
          <a:p>
            <a:pPr marL="0" marR="0">
              <a:lnSpc>
                <a:spcPts val="1368"/>
              </a:lnSpc>
              <a:spcBef>
                <a:spcPts val="581"/>
              </a:spcBef>
              <a:spcAft>
                <a:spcPts val="0"/>
              </a:spcAft>
            </a:pP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service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in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digital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age.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62458" y="3490393"/>
            <a:ext cx="2367189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Explicit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deﬁnition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1F2937"/>
                </a:solidFill>
                <a:latin typeface="DejaVu Sans"/>
                <a:cs typeface="DejaVu Sans"/>
              </a:rPr>
              <a:t>'misuse'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757737" y="3490393"/>
            <a:ext cx="2712849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Always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label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personal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accounts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62458" y="3709468"/>
            <a:ext cx="2390887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(defamation,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misinformation).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757737" y="3709468"/>
            <a:ext cx="1229440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4" dirty="0">
                <a:solidFill>
                  <a:srgbClr val="1F2937"/>
                </a:solidFill>
                <a:latin typeface="DejaVu Sans"/>
                <a:cs typeface="DejaVu Sans"/>
              </a:rPr>
              <a:t>'non-oﬃcial'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62458" y="4042843"/>
            <a:ext cx="2495391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Comprehensive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list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1F2937"/>
                </a:solidFill>
                <a:latin typeface="DejaVu Sans"/>
                <a:cs typeface="DejaVu Sans"/>
              </a:rPr>
              <a:t>covered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757737" y="4042843"/>
            <a:ext cx="2988030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8" dirty="0">
                <a:solidFill>
                  <a:srgbClr val="1F2937"/>
                </a:solidFill>
                <a:latin typeface="DejaVu Sans"/>
                <a:cs typeface="DejaVu Sans"/>
              </a:rPr>
              <a:t>Never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1F2937"/>
                </a:solidFill>
                <a:latin typeface="DejaVu Sans"/>
                <a:cs typeface="DejaVu Sans"/>
              </a:rPr>
              <a:t>use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1F2937"/>
                </a:solidFill>
                <a:latin typeface="DejaVu Sans"/>
                <a:cs typeface="DejaVu Sans"/>
              </a:rPr>
              <a:t>government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1F2937"/>
                </a:solidFill>
                <a:latin typeface="DejaVu Sans"/>
                <a:cs typeface="DejaVu Sans"/>
              </a:rPr>
              <a:t>insignia</a:t>
            </a:r>
            <a:r>
              <a:rPr sz="1200" b="1" spc="-46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62458" y="4261918"/>
            <a:ext cx="1015914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5" dirty="0">
                <a:solidFill>
                  <a:srgbClr val="1F2937"/>
                </a:solidFill>
                <a:latin typeface="DejaVu Sans"/>
                <a:cs typeface="DejaVu Sans"/>
              </a:rPr>
              <a:t>platforms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757737" y="4261918"/>
            <a:ext cx="1072271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titles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online.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62458" y="4604818"/>
            <a:ext cx="2720880" cy="4215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Clear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separation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1F2937"/>
                </a:solidFill>
                <a:latin typeface="DejaVu Sans"/>
                <a:cs typeface="DejaVu Sans"/>
              </a:rPr>
              <a:t>personal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1F2937"/>
                </a:solidFill>
                <a:latin typeface="DejaVu Sans"/>
                <a:cs typeface="DejaVu Sans"/>
              </a:rPr>
              <a:t>and</a:t>
            </a:r>
          </a:p>
          <a:p>
            <a:pPr marL="0" marR="0">
              <a:lnSpc>
                <a:spcPts val="1368"/>
              </a:lnSpc>
              <a:spcBef>
                <a:spcPts val="231"/>
              </a:spcBef>
              <a:spcAft>
                <a:spcPts val="0"/>
              </a:spcAft>
            </a:pPr>
            <a:r>
              <a:rPr sz="1200" b="1" spc="-15" dirty="0">
                <a:solidFill>
                  <a:srgbClr val="1F2937"/>
                </a:solidFill>
                <a:latin typeface="DejaVu Sans"/>
                <a:cs typeface="DejaVu Sans"/>
              </a:rPr>
              <a:t>professional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1F2937"/>
                </a:solidFill>
                <a:latin typeface="DejaVu Sans"/>
                <a:cs typeface="DejaVu Sans"/>
              </a:rPr>
              <a:t>identity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757737" y="4604818"/>
            <a:ext cx="2873312" cy="4215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31" dirty="0">
                <a:solidFill>
                  <a:srgbClr val="374151"/>
                </a:solidFill>
                <a:latin typeface="DejaVu Sans"/>
                <a:cs typeface="DejaVu Sans"/>
              </a:rPr>
              <a:t>Avoid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engagement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with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1F2937"/>
                </a:solidFill>
                <a:latin typeface="DejaVu Sans"/>
                <a:cs typeface="DejaVu Sans"/>
              </a:rPr>
              <a:t>political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1F2937"/>
                </a:solidFill>
                <a:latin typeface="DejaVu Sans"/>
                <a:cs typeface="DejaVu Sans"/>
              </a:rPr>
              <a:t>or</a:t>
            </a:r>
          </a:p>
          <a:p>
            <a:pPr marL="0" marR="0">
              <a:lnSpc>
                <a:spcPts val="1368"/>
              </a:lnSpc>
              <a:spcBef>
                <a:spcPts val="231"/>
              </a:spcBef>
              <a:spcAft>
                <a:spcPts val="0"/>
              </a:spcAft>
            </a:pPr>
            <a:r>
              <a:rPr sz="1200" b="1" spc="-15" dirty="0">
                <a:solidFill>
                  <a:srgbClr val="1F2937"/>
                </a:solidFill>
                <a:latin typeface="DejaVu Sans"/>
                <a:cs typeface="DejaVu Sans"/>
              </a:rPr>
              <a:t>controversial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1F2937"/>
                </a:solidFill>
                <a:latin typeface="DejaVu Sans"/>
                <a:cs typeface="DejaVu Sans"/>
              </a:rPr>
              <a:t>content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862458" y="5157268"/>
            <a:ext cx="2466785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25" dirty="0">
                <a:solidFill>
                  <a:srgbClr val="374151"/>
                </a:solidFill>
                <a:latin typeface="DejaVu Sans"/>
                <a:cs typeface="DejaVu Sans"/>
              </a:rPr>
              <a:t>Tiered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disciplinary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system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with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757737" y="5157268"/>
            <a:ext cx="2955037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Complete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1F2937"/>
                </a:solidFill>
                <a:latin typeface="DejaVu Sans"/>
                <a:cs typeface="DejaVu Sans"/>
              </a:rPr>
              <a:t>annual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2" dirty="0">
                <a:solidFill>
                  <a:srgbClr val="1F2937"/>
                </a:solidFill>
                <a:latin typeface="DejaVu Sans"/>
                <a:cs typeface="DejaVu Sans"/>
              </a:rPr>
              <a:t>training</a:t>
            </a:r>
            <a:r>
              <a:rPr sz="1200" b="1" spc="-47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on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digital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62458" y="5366818"/>
            <a:ext cx="1834305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7" dirty="0">
                <a:solidFill>
                  <a:srgbClr val="1F2937"/>
                </a:solidFill>
                <a:latin typeface="DejaVu Sans"/>
                <a:cs typeface="DejaVu Sans"/>
              </a:rPr>
              <a:t>mandatory</a:t>
            </a:r>
            <a:r>
              <a:rPr sz="1200" b="1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1F2937"/>
                </a:solidFill>
                <a:latin typeface="DejaVu Sans"/>
                <a:cs typeface="DejaVu Sans"/>
              </a:rPr>
              <a:t>training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757737" y="5366818"/>
            <a:ext cx="798157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conduct.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1999" cy="8143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78843" y="357892"/>
            <a:ext cx="7986462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2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14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</a:t>
            </a:r>
            <a:r>
              <a:rPr sz="3000" b="1" spc="1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sz="3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5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</a:t>
            </a:r>
            <a:r>
              <a:rPr sz="30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12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9656" y="1269558"/>
            <a:ext cx="2926310" cy="261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dirty="0">
                <a:solidFill>
                  <a:srgbClr val="1F2937"/>
                </a:solidFill>
                <a:latin typeface="DejaVu Sans"/>
                <a:cs typeface="DejaVu Sans"/>
              </a:rPr>
              <a:t>Primary Legal Instrument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32648" y="1269558"/>
            <a:ext cx="2427221" cy="261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dirty="0">
                <a:solidFill>
                  <a:srgbClr val="1F2937"/>
                </a:solidFill>
                <a:latin typeface="DejaVu Sans"/>
                <a:cs typeface="DejaVu Sans"/>
              </a:rPr>
              <a:t>Constitutional Pillars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89656" y="1641788"/>
            <a:ext cx="5049395" cy="493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003366"/>
                </a:solidFill>
                <a:latin typeface="DejaVu Sans"/>
                <a:cs typeface="DejaVu Sans"/>
              </a:rPr>
              <a:t>Bihar Government Servants Conduct (Amendment)</a:t>
            </a:r>
          </a:p>
          <a:p>
            <a:pPr marL="0" marR="0">
              <a:lnSpc>
                <a:spcPts val="1564"/>
              </a:lnSpc>
              <a:spcBef>
                <a:spcPts val="410"/>
              </a:spcBef>
              <a:spcAft>
                <a:spcPts val="0"/>
              </a:spcAft>
            </a:pPr>
            <a:r>
              <a:rPr sz="1350" b="1" dirty="0">
                <a:solidFill>
                  <a:srgbClr val="003366"/>
                </a:solidFill>
                <a:latin typeface="DejaVu Sans"/>
                <a:cs typeface="DejaVu Sans"/>
              </a:rPr>
              <a:t>Rules, 2026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81923" y="1633018"/>
            <a:ext cx="5161582" cy="421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1" dirty="0">
                <a:solidFill>
                  <a:srgbClr val="374151"/>
                </a:solidFill>
                <a:latin typeface="DejaVu Sans"/>
                <a:cs typeface="DejaVu Sans"/>
              </a:rPr>
              <a:t>Article</a:t>
            </a:r>
            <a:r>
              <a:rPr sz="1200" b="1" spc="-12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374151"/>
                </a:solidFill>
                <a:latin typeface="DejaVu Sans"/>
                <a:cs typeface="DejaVu Sans"/>
              </a:rPr>
              <a:t>19(1)(a):</a:t>
            </a:r>
            <a:r>
              <a:rPr sz="1200" b="1" spc="-38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Guarantees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Right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to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33" dirty="0">
                <a:solidFill>
                  <a:srgbClr val="374151"/>
                </a:solidFill>
                <a:latin typeface="DejaVu Sans"/>
                <a:cs typeface="DejaVu Sans"/>
              </a:rPr>
              <a:t>Freedom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Speech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and</a:t>
            </a:r>
          </a:p>
          <a:p>
            <a:pPr marL="0" marR="0">
              <a:lnSpc>
                <a:spcPts val="1368"/>
              </a:lnSpc>
              <a:spcBef>
                <a:spcPts val="231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Expression.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81923" y="2118793"/>
            <a:ext cx="5160844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1" dirty="0">
                <a:solidFill>
                  <a:srgbClr val="374151"/>
                </a:solidFill>
                <a:latin typeface="DejaVu Sans"/>
                <a:cs typeface="DejaVu Sans"/>
              </a:rPr>
              <a:t>Article</a:t>
            </a:r>
            <a:r>
              <a:rPr sz="1200" b="1" spc="-12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374151"/>
                </a:solidFill>
                <a:latin typeface="DejaVu Sans"/>
                <a:cs typeface="DejaVu Sans"/>
              </a:rPr>
              <a:t>19(2):</a:t>
            </a:r>
            <a:r>
              <a:rPr sz="1200" b="1" spc="-38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Allows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for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20" dirty="0">
                <a:solidFill>
                  <a:srgbClr val="374151"/>
                </a:solidFill>
                <a:latin typeface="DejaVu Sans"/>
                <a:cs typeface="DejaVu Sans"/>
              </a:rPr>
              <a:t>Reasonable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Restrictions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in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the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interest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9656" y="2176697"/>
            <a:ext cx="5125235" cy="358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3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6B7280"/>
                </a:solidFill>
                <a:latin typeface="DejaVu Sans"/>
                <a:cs typeface="DejaVu Sans"/>
              </a:rPr>
              <a:t>Notiﬁcation No. 124/2026, dated Jan 29, 2026, published in the Bihar Gazette</a:t>
            </a:r>
          </a:p>
          <a:p>
            <a:pPr marL="0" marR="0">
              <a:lnSpc>
                <a:spcPts val="1173"/>
              </a:lnSpc>
              <a:spcBef>
                <a:spcPts val="126"/>
              </a:spcBef>
              <a:spcAft>
                <a:spcPts val="0"/>
              </a:spcAft>
            </a:pPr>
            <a:r>
              <a:rPr sz="1000" dirty="0">
                <a:solidFill>
                  <a:srgbClr val="6B7280"/>
                </a:solidFill>
                <a:latin typeface="DejaVu Sans"/>
                <a:cs typeface="DejaVu Sans"/>
              </a:rPr>
              <a:t>(Extraordinary), </a:t>
            </a:r>
            <a:r>
              <a:rPr sz="1000" spc="-10" dirty="0">
                <a:solidFill>
                  <a:srgbClr val="6B7280"/>
                </a:solidFill>
                <a:latin typeface="DejaVu Sans"/>
                <a:cs typeface="DejaVu Sans"/>
              </a:rPr>
              <a:t>Part</a:t>
            </a:r>
            <a:r>
              <a:rPr sz="1000" spc="15" dirty="0">
                <a:solidFill>
                  <a:srgbClr val="6B7280"/>
                </a:solidFill>
                <a:latin typeface="DejaVu Sans"/>
                <a:cs typeface="DejaVu Sans"/>
              </a:rPr>
              <a:t> </a:t>
            </a:r>
            <a:r>
              <a:rPr sz="1000" dirty="0">
                <a:solidFill>
                  <a:srgbClr val="6B7280"/>
                </a:solidFill>
                <a:latin typeface="DejaVu Sans"/>
                <a:cs typeface="DejaVu Sans"/>
              </a:rPr>
              <a:t>II, Sec 3, Sub-sec (ii).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81923" y="2337868"/>
            <a:ext cx="1080789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public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38" dirty="0">
                <a:solidFill>
                  <a:srgbClr val="374151"/>
                </a:solidFill>
                <a:latin typeface="DejaVu Sans"/>
                <a:cs typeface="DejaVu Sans"/>
              </a:rPr>
              <a:t>order.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38931" y="2614093"/>
            <a:ext cx="4268555" cy="469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Mandatory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prior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permission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for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social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media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accounts.</a:t>
            </a:r>
          </a:p>
          <a:p>
            <a:pPr marL="0" marR="0">
              <a:lnSpc>
                <a:spcPts val="1368"/>
              </a:lnSpc>
              <a:spcBef>
                <a:spcPts val="606"/>
              </a:spcBef>
              <a:spcAft>
                <a:spcPts val="0"/>
              </a:spcAft>
            </a:pP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Strict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prohibition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on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uploading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conﬁdential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documents.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581923" y="2614093"/>
            <a:ext cx="4934283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1" dirty="0">
                <a:solidFill>
                  <a:srgbClr val="374151"/>
                </a:solidFill>
                <a:latin typeface="DejaVu Sans"/>
                <a:cs typeface="DejaVu Sans"/>
              </a:rPr>
              <a:t>Article</a:t>
            </a:r>
            <a:r>
              <a:rPr sz="1200" b="1" spc="-12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374151"/>
                </a:solidFill>
                <a:latin typeface="DejaVu Sans"/>
                <a:cs typeface="DejaVu Sans"/>
              </a:rPr>
              <a:t>311:</a:t>
            </a:r>
            <a:r>
              <a:rPr sz="1200" b="1" spc="-37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20" dirty="0">
                <a:solidFill>
                  <a:srgbClr val="374151"/>
                </a:solidFill>
                <a:latin typeface="DejaVu Sans"/>
                <a:cs typeface="DejaVu Sans"/>
              </a:rPr>
              <a:t>Provides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Safeguards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against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dismissal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removal.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38931" y="3128443"/>
            <a:ext cx="4911432" cy="4215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Bars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posting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objectionable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content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undermining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government</a:t>
            </a:r>
          </a:p>
          <a:p>
            <a:pPr marL="0" marR="0">
              <a:lnSpc>
                <a:spcPts val="1368"/>
              </a:lnSpc>
              <a:spcBef>
                <a:spcPts val="231"/>
              </a:spcBef>
              <a:spcAft>
                <a:spcPts val="0"/>
              </a:spcAft>
            </a:pP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policies.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432648" y="3441258"/>
            <a:ext cx="4004464" cy="261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dirty="0">
                <a:solidFill>
                  <a:srgbClr val="1F2937"/>
                </a:solidFill>
                <a:latin typeface="DejaVu Sans"/>
                <a:cs typeface="DejaVu Sans"/>
              </a:rPr>
              <a:t>Supporting Regulatory Frameworks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38931" y="3595168"/>
            <a:ext cx="4432408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Violations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will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invite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 punitive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actions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as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per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service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rules.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581923" y="3804718"/>
            <a:ext cx="3493751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Central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Civil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Services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(Conduct)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23" dirty="0">
                <a:solidFill>
                  <a:srgbClr val="374151"/>
                </a:solidFill>
                <a:latin typeface="DejaVu Sans"/>
                <a:cs typeface="DejaVu Sans"/>
              </a:rPr>
              <a:t>Rules,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2021.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581923" y="4080943"/>
            <a:ext cx="4417610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Model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Code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of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Conduct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for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Government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Servants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4" dirty="0">
                <a:solidFill>
                  <a:srgbClr val="374151"/>
                </a:solidFill>
                <a:latin typeface="DejaVu Sans"/>
                <a:cs typeface="DejaVu Sans"/>
              </a:rPr>
              <a:t>(2022).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581923" y="4366693"/>
            <a:ext cx="4677258" cy="4215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Digital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20" dirty="0">
                <a:solidFill>
                  <a:srgbClr val="374151"/>
                </a:solidFill>
                <a:latin typeface="DejaVu Sans"/>
                <a:cs typeface="DejaVu Sans"/>
              </a:rPr>
              <a:t>Personal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Data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7" dirty="0">
                <a:solidFill>
                  <a:srgbClr val="374151"/>
                </a:solidFill>
                <a:latin typeface="DejaVu Sans"/>
                <a:cs typeface="DejaVu Sans"/>
              </a:rPr>
              <a:t>Protection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20" dirty="0">
                <a:solidFill>
                  <a:srgbClr val="374151"/>
                </a:solidFill>
                <a:latin typeface="DejaVu Sans"/>
                <a:cs typeface="DejaVu Sans"/>
              </a:rPr>
              <a:t>Act,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2023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(for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data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2" dirty="0">
                <a:solidFill>
                  <a:srgbClr val="374151"/>
                </a:solidFill>
                <a:latin typeface="DejaVu Sans"/>
                <a:cs typeface="DejaVu Sans"/>
              </a:rPr>
              <a:t>handling</a:t>
            </a:r>
          </a:p>
          <a:p>
            <a:pPr marL="0" marR="0">
              <a:lnSpc>
                <a:spcPts val="1368"/>
              </a:lnSpc>
              <a:spcBef>
                <a:spcPts val="231"/>
              </a:spcBef>
              <a:spcAft>
                <a:spcPts val="0"/>
              </a:spcAft>
            </a:pP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norms).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89656" y="4422333"/>
            <a:ext cx="2827978" cy="261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dirty="0">
                <a:solidFill>
                  <a:srgbClr val="1F2937"/>
                </a:solidFill>
                <a:latin typeface="DejaVu Sans"/>
                <a:cs typeface="DejaVu Sans"/>
              </a:rPr>
              <a:t>Foundational Legislation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89656" y="4794563"/>
            <a:ext cx="5209478" cy="493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003366"/>
                </a:solidFill>
                <a:latin typeface="DejaVu Sans"/>
                <a:cs typeface="DejaVu Sans"/>
              </a:rPr>
              <a:t>Bihar Government Servants Conduct Rules, 1977 (as</a:t>
            </a:r>
          </a:p>
          <a:p>
            <a:pPr marL="0" marR="0">
              <a:lnSpc>
                <a:spcPts val="1564"/>
              </a:lnSpc>
              <a:spcBef>
                <a:spcPts val="410"/>
              </a:spcBef>
              <a:spcAft>
                <a:spcPts val="0"/>
              </a:spcAft>
            </a:pPr>
            <a:r>
              <a:rPr sz="1350" b="1" dirty="0">
                <a:solidFill>
                  <a:srgbClr val="003366"/>
                </a:solidFill>
                <a:latin typeface="DejaVu Sans"/>
                <a:cs typeface="DejaVu Sans"/>
              </a:rPr>
              <a:t>amended)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738931" y="5385868"/>
            <a:ext cx="2637113" cy="469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spc="-31" dirty="0">
                <a:solidFill>
                  <a:srgbClr val="374151"/>
                </a:solidFill>
                <a:latin typeface="DejaVu Sans"/>
                <a:cs typeface="DejaVu Sans"/>
              </a:rPr>
              <a:t>Rule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10: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1" dirty="0">
                <a:solidFill>
                  <a:srgbClr val="374151"/>
                </a:solidFill>
                <a:latin typeface="DejaVu Sans"/>
                <a:cs typeface="DejaVu Sans"/>
              </a:rPr>
              <a:t>Disciplinary</a:t>
            </a:r>
            <a:r>
              <a:rPr sz="1200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8" dirty="0">
                <a:solidFill>
                  <a:srgbClr val="374151"/>
                </a:solidFill>
                <a:latin typeface="DejaVu Sans"/>
                <a:cs typeface="DejaVu Sans"/>
              </a:rPr>
              <a:t>Proceedings</a:t>
            </a:r>
          </a:p>
          <a:p>
            <a:pPr marL="0" marR="0">
              <a:lnSpc>
                <a:spcPts val="1368"/>
              </a:lnSpc>
              <a:spcBef>
                <a:spcPts val="606"/>
              </a:spcBef>
              <a:spcAft>
                <a:spcPts val="0"/>
              </a:spcAft>
            </a:pPr>
            <a:r>
              <a:rPr sz="1200" spc="-31" dirty="0">
                <a:solidFill>
                  <a:srgbClr val="374151"/>
                </a:solidFill>
                <a:latin typeface="DejaVu Sans"/>
                <a:cs typeface="DejaVu Sans"/>
              </a:rPr>
              <a:t>Rule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12: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General</a:t>
            </a:r>
            <a:r>
              <a:rPr sz="120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spc="-15" dirty="0">
                <a:solidFill>
                  <a:srgbClr val="374151"/>
                </a:solidFill>
                <a:latin typeface="DejaVu Sans"/>
                <a:cs typeface="DejaVu Sans"/>
              </a:rPr>
              <a:t>Conduct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432648" y="5403408"/>
            <a:ext cx="4485565" cy="261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dirty="0">
                <a:solidFill>
                  <a:srgbClr val="1F2937"/>
                </a:solidFill>
                <a:latin typeface="DejaVu Sans"/>
                <a:cs typeface="DejaVu Sans"/>
              </a:rPr>
              <a:t>Enforcement &amp;</a:t>
            </a:r>
            <a:r>
              <a:rPr sz="1500" b="1" spc="14" dirty="0">
                <a:solidFill>
                  <a:srgbClr val="1F2937"/>
                </a:solidFill>
                <a:latin typeface="DejaVu Sans"/>
                <a:cs typeface="DejaVu Sans"/>
              </a:rPr>
              <a:t> </a:t>
            </a:r>
            <a:r>
              <a:rPr sz="1500" b="1" dirty="0">
                <a:solidFill>
                  <a:srgbClr val="1F2937"/>
                </a:solidFill>
                <a:latin typeface="DejaVu Sans"/>
                <a:cs typeface="DejaVu Sans"/>
              </a:rPr>
              <a:t>Compliance Mechanisms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432648" y="5766868"/>
            <a:ext cx="2276971" cy="21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7" dirty="0">
                <a:solidFill>
                  <a:srgbClr val="374151"/>
                </a:solidFill>
                <a:latin typeface="DejaVu Sans"/>
                <a:cs typeface="DejaVu Sans"/>
              </a:rPr>
              <a:t>Enforcement</a:t>
            </a:r>
            <a:r>
              <a:rPr sz="1200" b="1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4" dirty="0">
                <a:solidFill>
                  <a:srgbClr val="374151"/>
                </a:solidFill>
                <a:latin typeface="DejaVu Sans"/>
                <a:cs typeface="DejaVu Sans"/>
              </a:rPr>
              <a:t>Authorities: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89656" y="5929547"/>
            <a:ext cx="4665182" cy="358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3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6B7280"/>
                </a:solidFill>
                <a:latin typeface="DejaVu Sans"/>
                <a:cs typeface="DejaVu Sans"/>
              </a:rPr>
              <a:t>*The 2026 amendment reinforces these rules for contemporary digital</a:t>
            </a:r>
          </a:p>
          <a:p>
            <a:pPr marL="0" marR="0">
              <a:lnSpc>
                <a:spcPts val="1173"/>
              </a:lnSpc>
              <a:spcBef>
                <a:spcPts val="126"/>
              </a:spcBef>
              <a:spcAft>
                <a:spcPts val="0"/>
              </a:spcAft>
            </a:pPr>
            <a:r>
              <a:rPr sz="1000" dirty="0">
                <a:solidFill>
                  <a:srgbClr val="6B7280"/>
                </a:solidFill>
                <a:latin typeface="DejaVu Sans"/>
                <a:cs typeface="DejaVu Sans"/>
              </a:rPr>
              <a:t>challenges.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432648" y="5977172"/>
            <a:ext cx="4999734" cy="358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616" marR="0">
              <a:lnSpc>
                <a:spcPts val="1173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374151"/>
                </a:solidFill>
                <a:latin typeface="DejaVu Sans"/>
                <a:cs typeface="DejaVu Sans"/>
              </a:rPr>
              <a:t>Dept. of Administrative Reforms, State Information Commission, Dept. of</a:t>
            </a:r>
          </a:p>
          <a:p>
            <a:pPr marL="0" marR="0">
              <a:lnSpc>
                <a:spcPts val="1173"/>
              </a:lnSpc>
              <a:spcBef>
                <a:spcPts val="126"/>
              </a:spcBef>
              <a:spcAft>
                <a:spcPts val="0"/>
              </a:spcAft>
            </a:pPr>
            <a:r>
              <a:rPr sz="1000" dirty="0">
                <a:solidFill>
                  <a:srgbClr val="374151"/>
                </a:solidFill>
                <a:latin typeface="DejaVu Sans"/>
                <a:cs typeface="DejaVu Sans"/>
              </a:rPr>
              <a:t>Personnel and </a:t>
            </a:r>
            <a:r>
              <a:rPr sz="1000" spc="-15" dirty="0">
                <a:solidFill>
                  <a:srgbClr val="374151"/>
                </a:solidFill>
                <a:latin typeface="DejaVu Sans"/>
                <a:cs typeface="DejaVu Sans"/>
              </a:rPr>
              <a:t>Training,</a:t>
            </a:r>
            <a:r>
              <a:rPr sz="1000" spc="18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000" dirty="0">
                <a:solidFill>
                  <a:srgbClr val="374151"/>
                </a:solidFill>
                <a:latin typeface="DejaVu Sans"/>
                <a:cs typeface="DejaVu Sans"/>
              </a:rPr>
              <a:t>&amp; Cybercrime Cells.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432648" y="6414568"/>
            <a:ext cx="5145418" cy="559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2" dirty="0">
                <a:solidFill>
                  <a:srgbClr val="374151"/>
                </a:solidFill>
                <a:latin typeface="DejaVu Sans"/>
                <a:cs typeface="DejaVu Sans"/>
              </a:rPr>
              <a:t>Disciplinary</a:t>
            </a:r>
            <a:r>
              <a:rPr sz="1200" b="1" spc="-1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374151"/>
                </a:solidFill>
                <a:latin typeface="DejaVu Sans"/>
                <a:cs typeface="DejaVu Sans"/>
              </a:rPr>
              <a:t>Actions</a:t>
            </a:r>
            <a:r>
              <a:rPr sz="1200" b="1" dirty="0">
                <a:solidFill>
                  <a:srgbClr val="374151"/>
                </a:solidFill>
                <a:latin typeface="DejaVu Sans"/>
                <a:cs typeface="DejaVu Sans"/>
              </a:rPr>
              <a:t> &amp;</a:t>
            </a:r>
            <a:r>
              <a:rPr sz="1200" b="1" spc="-3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5" dirty="0">
                <a:solidFill>
                  <a:srgbClr val="374151"/>
                </a:solidFill>
                <a:latin typeface="DejaVu Sans"/>
                <a:cs typeface="DejaVu Sans"/>
              </a:rPr>
              <a:t>Appeals:</a:t>
            </a:r>
          </a:p>
          <a:p>
            <a:pPr marL="175616" marR="0">
              <a:lnSpc>
                <a:spcPts val="1173"/>
              </a:lnSpc>
              <a:spcBef>
                <a:spcPts val="211"/>
              </a:spcBef>
              <a:spcAft>
                <a:spcPts val="0"/>
              </a:spcAft>
            </a:pPr>
            <a:r>
              <a:rPr sz="1000" dirty="0">
                <a:solidFill>
                  <a:srgbClr val="374151"/>
                </a:solidFill>
                <a:latin typeface="DejaVu Sans"/>
                <a:cs typeface="DejaVu Sans"/>
              </a:rPr>
              <a:t>Processes as per Bihar Service Code; violations can lead to punitive action,</a:t>
            </a:r>
          </a:p>
          <a:p>
            <a:pPr marL="0" marR="0">
              <a:lnSpc>
                <a:spcPts val="1173"/>
              </a:lnSpc>
              <a:spcBef>
                <a:spcPts val="126"/>
              </a:spcBef>
              <a:spcAft>
                <a:spcPts val="0"/>
              </a:spcAft>
            </a:pPr>
            <a:r>
              <a:rPr sz="1000" dirty="0">
                <a:solidFill>
                  <a:srgbClr val="374151"/>
                </a:solidFill>
                <a:latin typeface="DejaVu Sans"/>
                <a:cs typeface="DejaVu Sans"/>
              </a:rPr>
              <a:t>including dismissal.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432648" y="7052743"/>
            <a:ext cx="5267918" cy="559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8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31" dirty="0">
                <a:solidFill>
                  <a:srgbClr val="374151"/>
                </a:solidFill>
                <a:latin typeface="DejaVu Sans"/>
                <a:cs typeface="DejaVu Sans"/>
              </a:rPr>
              <a:t>Training</a:t>
            </a:r>
            <a:r>
              <a:rPr sz="1200" b="1" dirty="0">
                <a:solidFill>
                  <a:srgbClr val="374151"/>
                </a:solidFill>
                <a:latin typeface="DejaVu Sans"/>
                <a:cs typeface="DejaVu Sans"/>
              </a:rPr>
              <a:t> &amp;</a:t>
            </a:r>
            <a:r>
              <a:rPr sz="1200" b="1" spc="-30" dirty="0">
                <a:solidFill>
                  <a:srgbClr val="374151"/>
                </a:solidFill>
                <a:latin typeface="DejaVu Sans"/>
                <a:cs typeface="DejaVu Sans"/>
              </a:rPr>
              <a:t> </a:t>
            </a:r>
            <a:r>
              <a:rPr sz="1200" b="1" spc="-17" dirty="0">
                <a:solidFill>
                  <a:srgbClr val="374151"/>
                </a:solidFill>
                <a:latin typeface="DejaVu Sans"/>
                <a:cs typeface="DejaVu Sans"/>
              </a:rPr>
              <a:t>Awareness:</a:t>
            </a:r>
          </a:p>
          <a:p>
            <a:pPr marL="175616" marR="0">
              <a:lnSpc>
                <a:spcPts val="1173"/>
              </a:lnSpc>
              <a:spcBef>
                <a:spcPts val="211"/>
              </a:spcBef>
              <a:spcAft>
                <a:spcPts val="0"/>
              </a:spcAft>
            </a:pPr>
            <a:r>
              <a:rPr sz="1000" dirty="0">
                <a:solidFill>
                  <a:srgbClr val="374151"/>
                </a:solidFill>
                <a:latin typeface="DejaVu Sans"/>
                <a:cs typeface="DejaVu Sans"/>
              </a:rPr>
              <a:t>Regular training programs to ensure employees understand and comply with</a:t>
            </a:r>
          </a:p>
          <a:p>
            <a:pPr marL="0" marR="0">
              <a:lnSpc>
                <a:spcPts val="1173"/>
              </a:lnSpc>
              <a:spcBef>
                <a:spcPts val="126"/>
              </a:spcBef>
              <a:spcAft>
                <a:spcPts val="0"/>
              </a:spcAft>
            </a:pPr>
            <a:r>
              <a:rPr sz="1000" dirty="0">
                <a:solidFill>
                  <a:srgbClr val="374151"/>
                </a:solidFill>
                <a:latin typeface="DejaVu Sans"/>
                <a:cs typeface="DejaVu Sans"/>
              </a:rPr>
              <a:t>updated rules.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1645</Words>
  <Application>Microsoft Office PowerPoint</Application>
  <PresentationFormat>Widescreen</PresentationFormat>
  <Paragraphs>309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Times New Roman</vt:lpstr>
      <vt:lpstr>ARBFSU+Font Awesome 6 Free Solid</vt:lpstr>
      <vt:lpstr>DejaVu Sans</vt:lpstr>
      <vt:lpstr>Liberation Sans</vt:lpstr>
      <vt:lpstr>Calibri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lastModifiedBy>pc</cp:lastModifiedBy>
  <cp:revision>4</cp:revision>
  <dcterms:modified xsi:type="dcterms:W3CDTF">2026-02-24T15:57:42Z</dcterms:modified>
</cp:coreProperties>
</file>